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6.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7.xml" ContentType="application/vnd.openxmlformats-officedocument.presentationml.notesSlide+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576" r:id="rId2"/>
    <p:sldId id="560" r:id="rId3"/>
    <p:sldId id="625" r:id="rId4"/>
    <p:sldId id="626" r:id="rId5"/>
    <p:sldId id="627" r:id="rId6"/>
    <p:sldId id="561" r:id="rId7"/>
    <p:sldId id="62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7659" autoAdjust="0"/>
  </p:normalViewPr>
  <p:slideViewPr>
    <p:cSldViewPr snapToGrid="0">
      <p:cViewPr varScale="1">
        <p:scale>
          <a:sx n="57" d="100"/>
          <a:sy n="57" d="100"/>
        </p:scale>
        <p:origin x="1651" y="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FF32C9-E257-4B21-85D4-5A3E03FAE49B}" type="datetimeFigureOut">
              <a:rPr lang="en-IN" smtClean="0"/>
              <a:t>26-06-2022</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639B14-7EA4-412A-8544-50FDE73197B0}" type="slidenum">
              <a:rPr lang="en-IN" smtClean="0"/>
              <a:t>‹#›</a:t>
            </a:fld>
            <a:endParaRPr lang="en-IN"/>
          </a:p>
        </p:txBody>
      </p:sp>
    </p:spTree>
    <p:extLst>
      <p:ext uri="{BB962C8B-B14F-4D97-AF65-F5344CB8AC3E}">
        <p14:creationId xmlns:p14="http://schemas.microsoft.com/office/powerpoint/2010/main" val="1149908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kern="1200" dirty="0">
                <a:solidFill>
                  <a:schemeClr val="tx1"/>
                </a:solidFill>
                <a:effectLst/>
                <a:latin typeface="+mn-lt"/>
                <a:ea typeface="+mn-ea"/>
                <a:cs typeface="+mn-cs"/>
              </a:rPr>
              <a:t>Agents are processes that run on the target environment. They communicate with the server and perform the automated steps that are defined in a component process. </a:t>
            </a:r>
          </a:p>
          <a:p>
            <a:r>
              <a:rPr lang="en-US" sz="1600" kern="1200" dirty="0">
                <a:solidFill>
                  <a:schemeClr val="tx1"/>
                </a:solidFill>
                <a:effectLst/>
                <a:latin typeface="+mn-lt"/>
                <a:ea typeface="+mn-ea"/>
                <a:cs typeface="+mn-cs"/>
              </a:rPr>
              <a:t> </a:t>
            </a:r>
          </a:p>
          <a:p>
            <a:r>
              <a:rPr lang="en-US" sz="1600" kern="1200" dirty="0">
                <a:solidFill>
                  <a:schemeClr val="tx1"/>
                </a:solidFill>
                <a:effectLst/>
                <a:latin typeface="+mn-lt"/>
                <a:ea typeface="+mn-ea"/>
                <a:cs typeface="+mn-cs"/>
              </a:rPr>
              <a:t>Usually, an agent runs on the same host where the resources that it handles are located.</a:t>
            </a:r>
          </a:p>
          <a:p>
            <a:pPr defTabSz="1165132">
              <a:defRPr/>
            </a:pPr>
            <a:endParaRPr lang="en-US" dirty="0"/>
          </a:p>
        </p:txBody>
      </p:sp>
      <p:sp>
        <p:nvSpPr>
          <p:cNvPr id="6" name="Slide Number Placeholder 5"/>
          <p:cNvSpPr>
            <a:spLocks noGrp="1"/>
          </p:cNvSpPr>
          <p:nvPr>
            <p:ph type="sldNum" sz="quarter" idx="12"/>
          </p:nvPr>
        </p:nvSpPr>
        <p:spPr/>
        <p:txBody>
          <a:bodyPr/>
          <a:lstStyle/>
          <a:p>
            <a:fld id="{87D4ED49-6B14-47B2-ADE8-B409E50FE394}" type="slidenum">
              <a:rPr lang="en-US" smtClean="0"/>
              <a:t>1</a:t>
            </a:fld>
            <a:endParaRPr lang="en-US" dirty="0"/>
          </a:p>
        </p:txBody>
      </p:sp>
      <p:sp>
        <p:nvSpPr>
          <p:cNvPr id="7" name="Rectangle 2"/>
          <p:cNvSpPr>
            <a:spLocks noGrp="1" noChangeArrowheads="1"/>
          </p:cNvSpPr>
          <p:nvPr>
            <p:ph type="hdr" sz="quarter"/>
          </p:nvPr>
        </p:nvSpPr>
        <p:spPr>
          <a:xfrm>
            <a:off x="0" y="0"/>
            <a:ext cx="6572250" cy="450909"/>
          </a:xfrm>
          <a:noFill/>
        </p:spPr>
        <p:txBody>
          <a:bodyPr/>
          <a:lstStyle>
            <a:lvl1pPr algn="l" defTabSz="862176" eaLnBrk="0" hangingPunct="0">
              <a:spcBef>
                <a:spcPct val="30000"/>
              </a:spcBef>
              <a:defRPr sz="1500">
                <a:solidFill>
                  <a:srgbClr val="000000"/>
                </a:solidFill>
                <a:latin typeface="Arial" charset="0"/>
                <a:cs typeface="Times New Roman" pitchFamily="18" charset="0"/>
              </a:defRPr>
            </a:lvl1pPr>
            <a:lvl2pPr marL="1193782" indent="-459147" algn="l" defTabSz="862176" eaLnBrk="0" hangingPunct="0">
              <a:spcBef>
                <a:spcPct val="30000"/>
              </a:spcBef>
              <a:defRPr sz="1500">
                <a:solidFill>
                  <a:schemeClr val="tx1"/>
                </a:solidFill>
                <a:latin typeface="Arial" charset="0"/>
                <a:cs typeface="Times New Roman" pitchFamily="18" charset="0"/>
              </a:defRPr>
            </a:lvl2pPr>
            <a:lvl3pPr marL="1836588" indent="-367318" algn="l" defTabSz="862176" eaLnBrk="0" hangingPunct="0">
              <a:spcBef>
                <a:spcPct val="30000"/>
              </a:spcBef>
              <a:defRPr sz="1500">
                <a:solidFill>
                  <a:schemeClr val="tx1"/>
                </a:solidFill>
                <a:latin typeface="Arial" charset="0"/>
                <a:cs typeface="Times New Roman" pitchFamily="18" charset="0"/>
              </a:defRPr>
            </a:lvl3pPr>
            <a:lvl4pPr marL="2571223" indent="-367318" algn="l" defTabSz="862176" eaLnBrk="0" hangingPunct="0">
              <a:spcBef>
                <a:spcPct val="30000"/>
              </a:spcBef>
              <a:defRPr sz="1500">
                <a:solidFill>
                  <a:schemeClr val="tx1"/>
                </a:solidFill>
                <a:latin typeface="Arial" charset="0"/>
                <a:cs typeface="Times New Roman" pitchFamily="18" charset="0"/>
              </a:defRPr>
            </a:lvl4pPr>
            <a:lvl5pPr marL="3305859" indent="-367318" algn="l" defTabSz="862176" eaLnBrk="0" hangingPunct="0">
              <a:spcBef>
                <a:spcPct val="30000"/>
              </a:spcBef>
              <a:defRPr sz="1500">
                <a:solidFill>
                  <a:schemeClr val="tx1"/>
                </a:solidFill>
                <a:latin typeface="Arial" charset="0"/>
                <a:cs typeface="Times New Roman" pitchFamily="18" charset="0"/>
              </a:defRPr>
            </a:lvl5pPr>
            <a:lvl6pPr marL="4040494" indent="-367318" defTabSz="862176" eaLnBrk="0" fontAlgn="base" hangingPunct="0">
              <a:spcBef>
                <a:spcPct val="30000"/>
              </a:spcBef>
              <a:spcAft>
                <a:spcPct val="0"/>
              </a:spcAft>
              <a:defRPr sz="1500">
                <a:solidFill>
                  <a:schemeClr val="tx1"/>
                </a:solidFill>
                <a:latin typeface="Arial" charset="0"/>
                <a:cs typeface="Times New Roman" pitchFamily="18" charset="0"/>
              </a:defRPr>
            </a:lvl6pPr>
            <a:lvl7pPr marL="4775128" indent="-367318" defTabSz="862176" eaLnBrk="0" fontAlgn="base" hangingPunct="0">
              <a:spcBef>
                <a:spcPct val="30000"/>
              </a:spcBef>
              <a:spcAft>
                <a:spcPct val="0"/>
              </a:spcAft>
              <a:defRPr sz="1500">
                <a:solidFill>
                  <a:schemeClr val="tx1"/>
                </a:solidFill>
                <a:latin typeface="Arial" charset="0"/>
                <a:cs typeface="Times New Roman" pitchFamily="18" charset="0"/>
              </a:defRPr>
            </a:lvl7pPr>
            <a:lvl8pPr marL="5509763" indent="-367318" defTabSz="862176" eaLnBrk="0" fontAlgn="base" hangingPunct="0">
              <a:spcBef>
                <a:spcPct val="30000"/>
              </a:spcBef>
              <a:spcAft>
                <a:spcPct val="0"/>
              </a:spcAft>
              <a:defRPr sz="1500">
                <a:solidFill>
                  <a:schemeClr val="tx1"/>
                </a:solidFill>
                <a:latin typeface="Arial" charset="0"/>
                <a:cs typeface="Times New Roman" pitchFamily="18" charset="0"/>
              </a:defRPr>
            </a:lvl8pPr>
            <a:lvl9pPr marL="6244399" indent="-367318" defTabSz="862176" eaLnBrk="0" fontAlgn="base" hangingPunct="0">
              <a:spcBef>
                <a:spcPct val="30000"/>
              </a:spcBef>
              <a:spcAft>
                <a:spcPct val="0"/>
              </a:spcAft>
              <a:defRPr sz="1500">
                <a:solidFill>
                  <a:schemeClr val="tx1"/>
                </a:solidFill>
                <a:latin typeface="Arial" charset="0"/>
                <a:cs typeface="Times New Roman" pitchFamily="18" charset="0"/>
              </a:defRPr>
            </a:lvl9pPr>
          </a:lstStyle>
          <a:p>
            <a:pPr eaLnBrk="1" hangingPunct="1">
              <a:spcBef>
                <a:spcPct val="0"/>
              </a:spcBef>
            </a:pPr>
            <a:r>
              <a:rPr lang="en-US" altLang="en-US" sz="800" dirty="0">
                <a:solidFill>
                  <a:schemeClr val="tx1"/>
                </a:solidFill>
              </a:rPr>
              <a:t>Design Software Deployment and Deploy Applications with IBM UrbanCode Deploy</a:t>
            </a:r>
          </a:p>
        </p:txBody>
      </p:sp>
      <p:sp>
        <p:nvSpPr>
          <p:cNvPr id="9" name="Footer Placeholder 5"/>
          <p:cNvSpPr>
            <a:spLocks noGrp="1"/>
          </p:cNvSpPr>
          <p:nvPr>
            <p:ph type="ftr" sz="quarter" idx="4"/>
          </p:nvPr>
        </p:nvSpPr>
        <p:spPr>
          <a:xfrm>
            <a:off x="0" y="8846554"/>
            <a:ext cx="2971800" cy="465693"/>
          </a:xfrm>
        </p:spPr>
        <p:txBody>
          <a:bodyPr/>
          <a:lstStyle/>
          <a:p>
            <a:r>
              <a:rPr lang="en-US" dirty="0"/>
              <a:t>© Copyright IBM Corporation 2017</a:t>
            </a:r>
          </a:p>
        </p:txBody>
      </p:sp>
    </p:spTree>
    <p:extLst>
      <p:ext uri="{BB962C8B-B14F-4D97-AF65-F5344CB8AC3E}">
        <p14:creationId xmlns:p14="http://schemas.microsoft.com/office/powerpoint/2010/main" val="1672553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kern="1200" dirty="0">
                <a:solidFill>
                  <a:schemeClr val="tx1"/>
                </a:solidFill>
                <a:effectLst/>
                <a:latin typeface="+mn-lt"/>
                <a:ea typeface="+mn-ea"/>
                <a:cs typeface="+mn-cs"/>
              </a:rPr>
              <a:t>Agents are installed with the installation scripts that are provided with the HCL Launch  installation files. When you bring an agent online for the first time, it creates a resource with the same name as the agent.</a:t>
            </a:r>
          </a:p>
          <a:p>
            <a:endParaRPr lang="en-US" dirty="0"/>
          </a:p>
        </p:txBody>
      </p:sp>
      <p:sp>
        <p:nvSpPr>
          <p:cNvPr id="5" name="Slide Number Placeholder 4"/>
          <p:cNvSpPr>
            <a:spLocks noGrp="1"/>
          </p:cNvSpPr>
          <p:nvPr>
            <p:ph type="sldNum" sz="quarter" idx="11"/>
          </p:nvPr>
        </p:nvSpPr>
        <p:spPr/>
        <p:txBody>
          <a:bodyPr/>
          <a:lstStyle/>
          <a:p>
            <a:pPr>
              <a:defRPr/>
            </a:pPr>
            <a:fld id="{45275DD5-0764-482C-9A5A-1DB6DE378BB8}" type="slidenum">
              <a:rPr lang="en-US" smtClean="0"/>
              <a:pPr>
                <a:defRPr/>
              </a:pPr>
              <a:t>2</a:t>
            </a:fld>
            <a:endParaRPr lang="en-US" dirty="0"/>
          </a:p>
        </p:txBody>
      </p:sp>
      <p:sp>
        <p:nvSpPr>
          <p:cNvPr id="6" name="Rectangle 2"/>
          <p:cNvSpPr>
            <a:spLocks noGrp="1" noChangeArrowheads="1"/>
          </p:cNvSpPr>
          <p:nvPr>
            <p:ph type="hdr" sz="quarter"/>
          </p:nvPr>
        </p:nvSpPr>
        <p:spPr>
          <a:xfrm>
            <a:off x="0" y="0"/>
            <a:ext cx="6572250" cy="450909"/>
          </a:xfrm>
          <a:noFill/>
        </p:spPr>
        <p:txBody>
          <a:bodyPr/>
          <a:lstStyle>
            <a:lvl1pPr algn="l" defTabSz="862176" eaLnBrk="0" hangingPunct="0">
              <a:spcBef>
                <a:spcPct val="30000"/>
              </a:spcBef>
              <a:defRPr sz="1500">
                <a:solidFill>
                  <a:srgbClr val="000000"/>
                </a:solidFill>
                <a:latin typeface="Arial" charset="0"/>
                <a:cs typeface="Times New Roman" pitchFamily="18" charset="0"/>
              </a:defRPr>
            </a:lvl1pPr>
            <a:lvl2pPr marL="1193782" indent="-459147" algn="l" defTabSz="862176" eaLnBrk="0" hangingPunct="0">
              <a:spcBef>
                <a:spcPct val="30000"/>
              </a:spcBef>
              <a:defRPr sz="1500">
                <a:solidFill>
                  <a:schemeClr val="tx1"/>
                </a:solidFill>
                <a:latin typeface="Arial" charset="0"/>
                <a:cs typeface="Times New Roman" pitchFamily="18" charset="0"/>
              </a:defRPr>
            </a:lvl2pPr>
            <a:lvl3pPr marL="1836588" indent="-367318" algn="l" defTabSz="862176" eaLnBrk="0" hangingPunct="0">
              <a:spcBef>
                <a:spcPct val="30000"/>
              </a:spcBef>
              <a:defRPr sz="1500">
                <a:solidFill>
                  <a:schemeClr val="tx1"/>
                </a:solidFill>
                <a:latin typeface="Arial" charset="0"/>
                <a:cs typeface="Times New Roman" pitchFamily="18" charset="0"/>
              </a:defRPr>
            </a:lvl3pPr>
            <a:lvl4pPr marL="2571223" indent="-367318" algn="l" defTabSz="862176" eaLnBrk="0" hangingPunct="0">
              <a:spcBef>
                <a:spcPct val="30000"/>
              </a:spcBef>
              <a:defRPr sz="1500">
                <a:solidFill>
                  <a:schemeClr val="tx1"/>
                </a:solidFill>
                <a:latin typeface="Arial" charset="0"/>
                <a:cs typeface="Times New Roman" pitchFamily="18" charset="0"/>
              </a:defRPr>
            </a:lvl4pPr>
            <a:lvl5pPr marL="3305859" indent="-367318" algn="l" defTabSz="862176" eaLnBrk="0" hangingPunct="0">
              <a:spcBef>
                <a:spcPct val="30000"/>
              </a:spcBef>
              <a:defRPr sz="1500">
                <a:solidFill>
                  <a:schemeClr val="tx1"/>
                </a:solidFill>
                <a:latin typeface="Arial" charset="0"/>
                <a:cs typeface="Times New Roman" pitchFamily="18" charset="0"/>
              </a:defRPr>
            </a:lvl5pPr>
            <a:lvl6pPr marL="4040494" indent="-367318" defTabSz="862176" eaLnBrk="0" fontAlgn="base" hangingPunct="0">
              <a:spcBef>
                <a:spcPct val="30000"/>
              </a:spcBef>
              <a:spcAft>
                <a:spcPct val="0"/>
              </a:spcAft>
              <a:defRPr sz="1500">
                <a:solidFill>
                  <a:schemeClr val="tx1"/>
                </a:solidFill>
                <a:latin typeface="Arial" charset="0"/>
                <a:cs typeface="Times New Roman" pitchFamily="18" charset="0"/>
              </a:defRPr>
            </a:lvl6pPr>
            <a:lvl7pPr marL="4775128" indent="-367318" defTabSz="862176" eaLnBrk="0" fontAlgn="base" hangingPunct="0">
              <a:spcBef>
                <a:spcPct val="30000"/>
              </a:spcBef>
              <a:spcAft>
                <a:spcPct val="0"/>
              </a:spcAft>
              <a:defRPr sz="1500">
                <a:solidFill>
                  <a:schemeClr val="tx1"/>
                </a:solidFill>
                <a:latin typeface="Arial" charset="0"/>
                <a:cs typeface="Times New Roman" pitchFamily="18" charset="0"/>
              </a:defRPr>
            </a:lvl7pPr>
            <a:lvl8pPr marL="5509763" indent="-367318" defTabSz="862176" eaLnBrk="0" fontAlgn="base" hangingPunct="0">
              <a:spcBef>
                <a:spcPct val="30000"/>
              </a:spcBef>
              <a:spcAft>
                <a:spcPct val="0"/>
              </a:spcAft>
              <a:defRPr sz="1500">
                <a:solidFill>
                  <a:schemeClr val="tx1"/>
                </a:solidFill>
                <a:latin typeface="Arial" charset="0"/>
                <a:cs typeface="Times New Roman" pitchFamily="18" charset="0"/>
              </a:defRPr>
            </a:lvl8pPr>
            <a:lvl9pPr marL="6244399" indent="-367318" defTabSz="862176" eaLnBrk="0" fontAlgn="base" hangingPunct="0">
              <a:spcBef>
                <a:spcPct val="30000"/>
              </a:spcBef>
              <a:spcAft>
                <a:spcPct val="0"/>
              </a:spcAft>
              <a:defRPr sz="1500">
                <a:solidFill>
                  <a:schemeClr val="tx1"/>
                </a:solidFill>
                <a:latin typeface="Arial" charset="0"/>
                <a:cs typeface="Times New Roman" pitchFamily="18" charset="0"/>
              </a:defRPr>
            </a:lvl9pPr>
          </a:lstStyle>
          <a:p>
            <a:pPr eaLnBrk="1" hangingPunct="1">
              <a:spcBef>
                <a:spcPct val="0"/>
              </a:spcBef>
            </a:pPr>
            <a:r>
              <a:rPr lang="en-US" altLang="en-US" sz="800" dirty="0">
                <a:solidFill>
                  <a:schemeClr val="tx1"/>
                </a:solidFill>
              </a:rPr>
              <a:t>Design Software Deployment and Deploy Applications with IBM UrbanCode Deploy</a:t>
            </a:r>
          </a:p>
        </p:txBody>
      </p:sp>
      <p:sp>
        <p:nvSpPr>
          <p:cNvPr id="7" name="Footer Placeholder 5"/>
          <p:cNvSpPr>
            <a:spLocks noGrp="1"/>
          </p:cNvSpPr>
          <p:nvPr>
            <p:ph type="ftr" sz="quarter" idx="4"/>
          </p:nvPr>
        </p:nvSpPr>
        <p:spPr>
          <a:xfrm>
            <a:off x="0" y="8846554"/>
            <a:ext cx="2971800" cy="465693"/>
          </a:xfrm>
        </p:spPr>
        <p:txBody>
          <a:bodyPr/>
          <a:lstStyle/>
          <a:p>
            <a:r>
              <a:rPr lang="en-US" dirty="0"/>
              <a:t>© Copyright IBM Corporation 2017</a:t>
            </a:r>
          </a:p>
        </p:txBody>
      </p:sp>
    </p:spTree>
    <p:extLst>
      <p:ext uri="{BB962C8B-B14F-4D97-AF65-F5344CB8AC3E}">
        <p14:creationId xmlns:p14="http://schemas.microsoft.com/office/powerpoint/2010/main" val="195060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kern="1200" dirty="0">
                <a:solidFill>
                  <a:schemeClr val="tx1"/>
                </a:solidFill>
                <a:effectLst/>
                <a:latin typeface="+mn-lt"/>
                <a:ea typeface="+mn-ea"/>
                <a:cs typeface="+mn-cs"/>
              </a:rPr>
              <a:t>When the agent is installed on the deployment target, it opens access to transfer files and execute commands. All processes that the HCL Launch  server requests, including packaging, configuration, and deployments, run on hardware that is assigned to agents. </a:t>
            </a:r>
          </a:p>
          <a:p>
            <a:r>
              <a:rPr lang="en-US" sz="1600" kern="1200" dirty="0">
                <a:solidFill>
                  <a:schemeClr val="tx1"/>
                </a:solidFill>
                <a:effectLst/>
                <a:latin typeface="+mn-lt"/>
                <a:ea typeface="+mn-ea"/>
                <a:cs typeface="+mn-cs"/>
              </a:rPr>
              <a:t> </a:t>
            </a:r>
          </a:p>
          <a:p>
            <a:r>
              <a:rPr lang="en-US" sz="1600" kern="1200" dirty="0">
                <a:solidFill>
                  <a:schemeClr val="tx1"/>
                </a:solidFill>
                <a:effectLst/>
                <a:latin typeface="+mn-lt"/>
                <a:ea typeface="+mn-ea"/>
                <a:cs typeface="+mn-cs"/>
              </a:rPr>
              <a:t>Agent communications employ </a:t>
            </a:r>
            <a:r>
              <a:rPr lang="en-US" sz="1600" kern="1200" dirty="0" err="1">
                <a:solidFill>
                  <a:schemeClr val="tx1"/>
                </a:solidFill>
                <a:effectLst/>
                <a:latin typeface="+mn-lt"/>
                <a:ea typeface="+mn-ea"/>
                <a:cs typeface="+mn-cs"/>
              </a:rPr>
              <a:t>websocket</a:t>
            </a:r>
            <a:r>
              <a:rPr lang="en-US" sz="1600" kern="1200" dirty="0">
                <a:solidFill>
                  <a:schemeClr val="tx1"/>
                </a:solidFill>
                <a:effectLst/>
                <a:latin typeface="+mn-lt"/>
                <a:ea typeface="+mn-ea"/>
                <a:cs typeface="+mn-cs"/>
              </a:rPr>
              <a:t>, HTTP, and HTTPS protocols to communicate with the server. First, the agent uses </a:t>
            </a:r>
            <a:r>
              <a:rPr lang="en-US" sz="1600" kern="1200" dirty="0" err="1">
                <a:solidFill>
                  <a:schemeClr val="tx1"/>
                </a:solidFill>
                <a:effectLst/>
                <a:latin typeface="+mn-lt"/>
                <a:ea typeface="+mn-ea"/>
                <a:cs typeface="+mn-cs"/>
              </a:rPr>
              <a:t>websocket</a:t>
            </a:r>
            <a:r>
              <a:rPr lang="en-US" sz="1600" kern="1200" dirty="0">
                <a:solidFill>
                  <a:schemeClr val="tx1"/>
                </a:solidFill>
                <a:effectLst/>
                <a:latin typeface="+mn-lt"/>
                <a:ea typeface="+mn-ea"/>
                <a:cs typeface="+mn-cs"/>
              </a:rPr>
              <a:t> to establish a connection with the server. Over </a:t>
            </a:r>
            <a:r>
              <a:rPr lang="en-US" sz="1600" kern="1200" dirty="0" err="1">
                <a:solidFill>
                  <a:schemeClr val="tx1"/>
                </a:solidFill>
                <a:effectLst/>
                <a:latin typeface="+mn-lt"/>
                <a:ea typeface="+mn-ea"/>
                <a:cs typeface="+mn-cs"/>
              </a:rPr>
              <a:t>websocket</a:t>
            </a:r>
            <a:r>
              <a:rPr lang="en-US" sz="1600" kern="1200" dirty="0">
                <a:solidFill>
                  <a:schemeClr val="tx1"/>
                </a:solidFill>
                <a:effectLst/>
                <a:latin typeface="+mn-lt"/>
                <a:ea typeface="+mn-ea"/>
                <a:cs typeface="+mn-cs"/>
              </a:rPr>
              <a:t>, the server instructs the agent to run a plug-in step and provides a URL for HTTP connectivity. The agent downloads the required plug-in, runs the step, and then sends execution output back to the server over HTTP.</a:t>
            </a:r>
          </a:p>
          <a:p>
            <a:endParaRPr lang="en-US" dirty="0"/>
          </a:p>
        </p:txBody>
      </p:sp>
      <p:sp>
        <p:nvSpPr>
          <p:cNvPr id="5" name="Slide Number Placeholder 4"/>
          <p:cNvSpPr>
            <a:spLocks noGrp="1"/>
          </p:cNvSpPr>
          <p:nvPr>
            <p:ph type="sldNum" sz="quarter" idx="11"/>
          </p:nvPr>
        </p:nvSpPr>
        <p:spPr/>
        <p:txBody>
          <a:bodyPr/>
          <a:lstStyle/>
          <a:p>
            <a:pPr>
              <a:defRPr/>
            </a:pPr>
            <a:fld id="{45275DD5-0764-482C-9A5A-1DB6DE378BB8}" type="slidenum">
              <a:rPr lang="en-US" smtClean="0"/>
              <a:pPr>
                <a:defRPr/>
              </a:pPr>
              <a:t>3</a:t>
            </a:fld>
            <a:endParaRPr lang="en-US" dirty="0"/>
          </a:p>
        </p:txBody>
      </p:sp>
      <p:sp>
        <p:nvSpPr>
          <p:cNvPr id="6" name="Rectangle 2"/>
          <p:cNvSpPr>
            <a:spLocks noGrp="1" noChangeArrowheads="1"/>
          </p:cNvSpPr>
          <p:nvPr>
            <p:ph type="hdr" sz="quarter"/>
          </p:nvPr>
        </p:nvSpPr>
        <p:spPr>
          <a:xfrm>
            <a:off x="0" y="0"/>
            <a:ext cx="6572250" cy="450909"/>
          </a:xfrm>
          <a:noFill/>
        </p:spPr>
        <p:txBody>
          <a:bodyPr/>
          <a:lstStyle>
            <a:lvl1pPr algn="l" defTabSz="862176" eaLnBrk="0" hangingPunct="0">
              <a:spcBef>
                <a:spcPct val="30000"/>
              </a:spcBef>
              <a:defRPr sz="1500">
                <a:solidFill>
                  <a:srgbClr val="000000"/>
                </a:solidFill>
                <a:latin typeface="Arial" charset="0"/>
                <a:cs typeface="Times New Roman" pitchFamily="18" charset="0"/>
              </a:defRPr>
            </a:lvl1pPr>
            <a:lvl2pPr marL="1193782" indent="-459147" algn="l" defTabSz="862176" eaLnBrk="0" hangingPunct="0">
              <a:spcBef>
                <a:spcPct val="30000"/>
              </a:spcBef>
              <a:defRPr sz="1500">
                <a:solidFill>
                  <a:schemeClr val="tx1"/>
                </a:solidFill>
                <a:latin typeface="Arial" charset="0"/>
                <a:cs typeface="Times New Roman" pitchFamily="18" charset="0"/>
              </a:defRPr>
            </a:lvl2pPr>
            <a:lvl3pPr marL="1836588" indent="-367318" algn="l" defTabSz="862176" eaLnBrk="0" hangingPunct="0">
              <a:spcBef>
                <a:spcPct val="30000"/>
              </a:spcBef>
              <a:defRPr sz="1500">
                <a:solidFill>
                  <a:schemeClr val="tx1"/>
                </a:solidFill>
                <a:latin typeface="Arial" charset="0"/>
                <a:cs typeface="Times New Roman" pitchFamily="18" charset="0"/>
              </a:defRPr>
            </a:lvl3pPr>
            <a:lvl4pPr marL="2571223" indent="-367318" algn="l" defTabSz="862176" eaLnBrk="0" hangingPunct="0">
              <a:spcBef>
                <a:spcPct val="30000"/>
              </a:spcBef>
              <a:defRPr sz="1500">
                <a:solidFill>
                  <a:schemeClr val="tx1"/>
                </a:solidFill>
                <a:latin typeface="Arial" charset="0"/>
                <a:cs typeface="Times New Roman" pitchFamily="18" charset="0"/>
              </a:defRPr>
            </a:lvl4pPr>
            <a:lvl5pPr marL="3305859" indent="-367318" algn="l" defTabSz="862176" eaLnBrk="0" hangingPunct="0">
              <a:spcBef>
                <a:spcPct val="30000"/>
              </a:spcBef>
              <a:defRPr sz="1500">
                <a:solidFill>
                  <a:schemeClr val="tx1"/>
                </a:solidFill>
                <a:latin typeface="Arial" charset="0"/>
                <a:cs typeface="Times New Roman" pitchFamily="18" charset="0"/>
              </a:defRPr>
            </a:lvl5pPr>
            <a:lvl6pPr marL="4040494" indent="-367318" defTabSz="862176" eaLnBrk="0" fontAlgn="base" hangingPunct="0">
              <a:spcBef>
                <a:spcPct val="30000"/>
              </a:spcBef>
              <a:spcAft>
                <a:spcPct val="0"/>
              </a:spcAft>
              <a:defRPr sz="1500">
                <a:solidFill>
                  <a:schemeClr val="tx1"/>
                </a:solidFill>
                <a:latin typeface="Arial" charset="0"/>
                <a:cs typeface="Times New Roman" pitchFamily="18" charset="0"/>
              </a:defRPr>
            </a:lvl6pPr>
            <a:lvl7pPr marL="4775128" indent="-367318" defTabSz="862176" eaLnBrk="0" fontAlgn="base" hangingPunct="0">
              <a:spcBef>
                <a:spcPct val="30000"/>
              </a:spcBef>
              <a:spcAft>
                <a:spcPct val="0"/>
              </a:spcAft>
              <a:defRPr sz="1500">
                <a:solidFill>
                  <a:schemeClr val="tx1"/>
                </a:solidFill>
                <a:latin typeface="Arial" charset="0"/>
                <a:cs typeface="Times New Roman" pitchFamily="18" charset="0"/>
              </a:defRPr>
            </a:lvl7pPr>
            <a:lvl8pPr marL="5509763" indent="-367318" defTabSz="862176" eaLnBrk="0" fontAlgn="base" hangingPunct="0">
              <a:spcBef>
                <a:spcPct val="30000"/>
              </a:spcBef>
              <a:spcAft>
                <a:spcPct val="0"/>
              </a:spcAft>
              <a:defRPr sz="1500">
                <a:solidFill>
                  <a:schemeClr val="tx1"/>
                </a:solidFill>
                <a:latin typeface="Arial" charset="0"/>
                <a:cs typeface="Times New Roman" pitchFamily="18" charset="0"/>
              </a:defRPr>
            </a:lvl8pPr>
            <a:lvl9pPr marL="6244399" indent="-367318" defTabSz="862176" eaLnBrk="0" fontAlgn="base" hangingPunct="0">
              <a:spcBef>
                <a:spcPct val="30000"/>
              </a:spcBef>
              <a:spcAft>
                <a:spcPct val="0"/>
              </a:spcAft>
              <a:defRPr sz="1500">
                <a:solidFill>
                  <a:schemeClr val="tx1"/>
                </a:solidFill>
                <a:latin typeface="Arial" charset="0"/>
                <a:cs typeface="Times New Roman" pitchFamily="18" charset="0"/>
              </a:defRPr>
            </a:lvl9pPr>
          </a:lstStyle>
          <a:p>
            <a:pPr eaLnBrk="1" hangingPunct="1">
              <a:spcBef>
                <a:spcPct val="0"/>
              </a:spcBef>
            </a:pPr>
            <a:r>
              <a:rPr lang="en-US" altLang="en-US" sz="800" dirty="0">
                <a:solidFill>
                  <a:schemeClr val="tx1"/>
                </a:solidFill>
              </a:rPr>
              <a:t>Design Software Deployment and Deploy Applications with IBM UrbanCode Deploy</a:t>
            </a:r>
          </a:p>
        </p:txBody>
      </p:sp>
      <p:sp>
        <p:nvSpPr>
          <p:cNvPr id="7" name="Footer Placeholder 5"/>
          <p:cNvSpPr>
            <a:spLocks noGrp="1"/>
          </p:cNvSpPr>
          <p:nvPr>
            <p:ph type="ftr" sz="quarter" idx="4"/>
          </p:nvPr>
        </p:nvSpPr>
        <p:spPr>
          <a:xfrm>
            <a:off x="0" y="8846554"/>
            <a:ext cx="2971800" cy="465693"/>
          </a:xfrm>
        </p:spPr>
        <p:txBody>
          <a:bodyPr/>
          <a:lstStyle/>
          <a:p>
            <a:r>
              <a:rPr lang="en-US" dirty="0"/>
              <a:t>© Copyright IBM Corporation 2017</a:t>
            </a:r>
          </a:p>
        </p:txBody>
      </p:sp>
    </p:spTree>
    <p:extLst>
      <p:ext uri="{BB962C8B-B14F-4D97-AF65-F5344CB8AC3E}">
        <p14:creationId xmlns:p14="http://schemas.microsoft.com/office/powerpoint/2010/main" val="1008318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kern="1200" dirty="0">
                <a:solidFill>
                  <a:schemeClr val="tx1"/>
                </a:solidFill>
                <a:effectLst/>
                <a:latin typeface="+mn-lt"/>
                <a:ea typeface="+mn-ea"/>
                <a:cs typeface="+mn-cs"/>
              </a:rPr>
              <a:t>Although an agent is typically considered a single process, an agent consists of both a worker process and a monitor process. </a:t>
            </a:r>
          </a:p>
          <a:p>
            <a:r>
              <a:rPr lang="en-US" sz="1600" kern="1200" dirty="0">
                <a:solidFill>
                  <a:schemeClr val="tx1"/>
                </a:solidFill>
                <a:effectLst/>
                <a:latin typeface="+mn-lt"/>
                <a:ea typeface="+mn-ea"/>
                <a:cs typeface="+mn-cs"/>
              </a:rPr>
              <a:t> </a:t>
            </a:r>
          </a:p>
          <a:p>
            <a:r>
              <a:rPr lang="en-US" sz="1600" kern="1200" dirty="0">
                <a:solidFill>
                  <a:schemeClr val="tx1"/>
                </a:solidFill>
                <a:effectLst/>
                <a:latin typeface="+mn-lt"/>
                <a:ea typeface="+mn-ea"/>
                <a:cs typeface="+mn-cs"/>
              </a:rPr>
              <a:t>The worker process runs the deployment work after it receives commands from the server. Work commands come from plug-in steps. The worker process uses </a:t>
            </a:r>
            <a:r>
              <a:rPr lang="en-US" sz="1600" kern="1200" dirty="0" err="1">
                <a:solidFill>
                  <a:schemeClr val="tx1"/>
                </a:solidFill>
                <a:effectLst/>
                <a:latin typeface="+mn-lt"/>
                <a:ea typeface="+mn-ea"/>
                <a:cs typeface="+mn-cs"/>
              </a:rPr>
              <a:t>websocket</a:t>
            </a:r>
            <a:r>
              <a:rPr lang="en-US" sz="1600" kern="1200" dirty="0">
                <a:solidFill>
                  <a:schemeClr val="tx1"/>
                </a:solidFill>
                <a:effectLst/>
                <a:latin typeface="+mn-lt"/>
                <a:ea typeface="+mn-ea"/>
                <a:cs typeface="+mn-cs"/>
              </a:rPr>
              <a:t>  for system communications and HTTP REST services when it completes plug-in steps or retrieves information from the server.</a:t>
            </a:r>
          </a:p>
          <a:p>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JMS protocol is deprecated  from 7.0 version  . </a:t>
            </a:r>
          </a:p>
          <a:p>
            <a:r>
              <a:rPr lang="en-US" sz="1600" kern="1200" dirty="0">
                <a:solidFill>
                  <a:schemeClr val="tx1"/>
                </a:solidFill>
                <a:effectLst/>
                <a:latin typeface="+mn-lt"/>
                <a:ea typeface="+mn-ea"/>
                <a:cs typeface="+mn-cs"/>
              </a:rPr>
              <a:t> </a:t>
            </a:r>
          </a:p>
          <a:p>
            <a:r>
              <a:rPr lang="en-US" sz="1600" kern="1200" dirty="0">
                <a:solidFill>
                  <a:schemeClr val="tx1"/>
                </a:solidFill>
                <a:effectLst/>
                <a:latin typeface="+mn-lt"/>
                <a:ea typeface="+mn-ea"/>
                <a:cs typeface="+mn-cs"/>
              </a:rPr>
              <a:t>The monitor process is a service that manages the worker process by starting and stopping, handling restarts, upgrades, and security. The agent monitor service uses </a:t>
            </a:r>
            <a:r>
              <a:rPr lang="en-US" sz="1600" kern="1200" dirty="0" err="1">
                <a:solidFill>
                  <a:schemeClr val="tx1"/>
                </a:solidFill>
                <a:effectLst/>
                <a:latin typeface="+mn-lt"/>
                <a:ea typeface="+mn-ea"/>
                <a:cs typeface="+mn-cs"/>
              </a:rPr>
              <a:t>Websocket</a:t>
            </a:r>
            <a:r>
              <a:rPr lang="en-US" sz="1600" kern="1200" dirty="0">
                <a:solidFill>
                  <a:schemeClr val="tx1"/>
                </a:solidFill>
                <a:effectLst/>
                <a:latin typeface="+mn-lt"/>
                <a:ea typeface="+mn-ea"/>
                <a:cs typeface="+mn-cs"/>
              </a:rPr>
              <a:t>  for all server communications and for sending commands, such as the run step command, to the worker process. </a:t>
            </a:r>
          </a:p>
          <a:p>
            <a:endParaRPr lang="en-US" dirty="0"/>
          </a:p>
        </p:txBody>
      </p:sp>
      <p:sp>
        <p:nvSpPr>
          <p:cNvPr id="5" name="Slide Number Placeholder 4"/>
          <p:cNvSpPr>
            <a:spLocks noGrp="1"/>
          </p:cNvSpPr>
          <p:nvPr>
            <p:ph type="sldNum" sz="quarter" idx="11"/>
          </p:nvPr>
        </p:nvSpPr>
        <p:spPr/>
        <p:txBody>
          <a:bodyPr/>
          <a:lstStyle/>
          <a:p>
            <a:pPr>
              <a:defRPr/>
            </a:pPr>
            <a:fld id="{45275DD5-0764-482C-9A5A-1DB6DE378BB8}" type="slidenum">
              <a:rPr lang="en-US" smtClean="0"/>
              <a:pPr>
                <a:defRPr/>
              </a:pPr>
              <a:t>4</a:t>
            </a:fld>
            <a:endParaRPr lang="en-US" dirty="0"/>
          </a:p>
        </p:txBody>
      </p:sp>
      <p:sp>
        <p:nvSpPr>
          <p:cNvPr id="6" name="Rectangle 2"/>
          <p:cNvSpPr>
            <a:spLocks noGrp="1" noChangeArrowheads="1"/>
          </p:cNvSpPr>
          <p:nvPr>
            <p:ph type="hdr" sz="quarter"/>
          </p:nvPr>
        </p:nvSpPr>
        <p:spPr>
          <a:xfrm>
            <a:off x="0" y="0"/>
            <a:ext cx="6572250" cy="450909"/>
          </a:xfrm>
          <a:noFill/>
        </p:spPr>
        <p:txBody>
          <a:bodyPr/>
          <a:lstStyle>
            <a:lvl1pPr algn="l" defTabSz="862176" eaLnBrk="0" hangingPunct="0">
              <a:spcBef>
                <a:spcPct val="30000"/>
              </a:spcBef>
              <a:defRPr sz="1500">
                <a:solidFill>
                  <a:srgbClr val="000000"/>
                </a:solidFill>
                <a:latin typeface="Arial" charset="0"/>
                <a:cs typeface="Times New Roman" pitchFamily="18" charset="0"/>
              </a:defRPr>
            </a:lvl1pPr>
            <a:lvl2pPr marL="1193782" indent="-459147" algn="l" defTabSz="862176" eaLnBrk="0" hangingPunct="0">
              <a:spcBef>
                <a:spcPct val="30000"/>
              </a:spcBef>
              <a:defRPr sz="1500">
                <a:solidFill>
                  <a:schemeClr val="tx1"/>
                </a:solidFill>
                <a:latin typeface="Arial" charset="0"/>
                <a:cs typeface="Times New Roman" pitchFamily="18" charset="0"/>
              </a:defRPr>
            </a:lvl2pPr>
            <a:lvl3pPr marL="1836588" indent="-367318" algn="l" defTabSz="862176" eaLnBrk="0" hangingPunct="0">
              <a:spcBef>
                <a:spcPct val="30000"/>
              </a:spcBef>
              <a:defRPr sz="1500">
                <a:solidFill>
                  <a:schemeClr val="tx1"/>
                </a:solidFill>
                <a:latin typeface="Arial" charset="0"/>
                <a:cs typeface="Times New Roman" pitchFamily="18" charset="0"/>
              </a:defRPr>
            </a:lvl3pPr>
            <a:lvl4pPr marL="2571223" indent="-367318" algn="l" defTabSz="862176" eaLnBrk="0" hangingPunct="0">
              <a:spcBef>
                <a:spcPct val="30000"/>
              </a:spcBef>
              <a:defRPr sz="1500">
                <a:solidFill>
                  <a:schemeClr val="tx1"/>
                </a:solidFill>
                <a:latin typeface="Arial" charset="0"/>
                <a:cs typeface="Times New Roman" pitchFamily="18" charset="0"/>
              </a:defRPr>
            </a:lvl4pPr>
            <a:lvl5pPr marL="3305859" indent="-367318" algn="l" defTabSz="862176" eaLnBrk="0" hangingPunct="0">
              <a:spcBef>
                <a:spcPct val="30000"/>
              </a:spcBef>
              <a:defRPr sz="1500">
                <a:solidFill>
                  <a:schemeClr val="tx1"/>
                </a:solidFill>
                <a:latin typeface="Arial" charset="0"/>
                <a:cs typeface="Times New Roman" pitchFamily="18" charset="0"/>
              </a:defRPr>
            </a:lvl5pPr>
            <a:lvl6pPr marL="4040494" indent="-367318" defTabSz="862176" eaLnBrk="0" fontAlgn="base" hangingPunct="0">
              <a:spcBef>
                <a:spcPct val="30000"/>
              </a:spcBef>
              <a:spcAft>
                <a:spcPct val="0"/>
              </a:spcAft>
              <a:defRPr sz="1500">
                <a:solidFill>
                  <a:schemeClr val="tx1"/>
                </a:solidFill>
                <a:latin typeface="Arial" charset="0"/>
                <a:cs typeface="Times New Roman" pitchFamily="18" charset="0"/>
              </a:defRPr>
            </a:lvl6pPr>
            <a:lvl7pPr marL="4775128" indent="-367318" defTabSz="862176" eaLnBrk="0" fontAlgn="base" hangingPunct="0">
              <a:spcBef>
                <a:spcPct val="30000"/>
              </a:spcBef>
              <a:spcAft>
                <a:spcPct val="0"/>
              </a:spcAft>
              <a:defRPr sz="1500">
                <a:solidFill>
                  <a:schemeClr val="tx1"/>
                </a:solidFill>
                <a:latin typeface="Arial" charset="0"/>
                <a:cs typeface="Times New Roman" pitchFamily="18" charset="0"/>
              </a:defRPr>
            </a:lvl7pPr>
            <a:lvl8pPr marL="5509763" indent="-367318" defTabSz="862176" eaLnBrk="0" fontAlgn="base" hangingPunct="0">
              <a:spcBef>
                <a:spcPct val="30000"/>
              </a:spcBef>
              <a:spcAft>
                <a:spcPct val="0"/>
              </a:spcAft>
              <a:defRPr sz="1500">
                <a:solidFill>
                  <a:schemeClr val="tx1"/>
                </a:solidFill>
                <a:latin typeface="Arial" charset="0"/>
                <a:cs typeface="Times New Roman" pitchFamily="18" charset="0"/>
              </a:defRPr>
            </a:lvl8pPr>
            <a:lvl9pPr marL="6244399" indent="-367318" defTabSz="862176" eaLnBrk="0" fontAlgn="base" hangingPunct="0">
              <a:spcBef>
                <a:spcPct val="30000"/>
              </a:spcBef>
              <a:spcAft>
                <a:spcPct val="0"/>
              </a:spcAft>
              <a:defRPr sz="1500">
                <a:solidFill>
                  <a:schemeClr val="tx1"/>
                </a:solidFill>
                <a:latin typeface="Arial" charset="0"/>
                <a:cs typeface="Times New Roman" pitchFamily="18" charset="0"/>
              </a:defRPr>
            </a:lvl9pPr>
          </a:lstStyle>
          <a:p>
            <a:pPr eaLnBrk="1" hangingPunct="1">
              <a:spcBef>
                <a:spcPct val="0"/>
              </a:spcBef>
            </a:pPr>
            <a:r>
              <a:rPr lang="en-US" altLang="en-US" sz="800" dirty="0">
                <a:solidFill>
                  <a:schemeClr val="tx1"/>
                </a:solidFill>
              </a:rPr>
              <a:t>Design Software Deployment and Deploy Applications with IBM UrbanCode Deploy</a:t>
            </a:r>
          </a:p>
        </p:txBody>
      </p:sp>
      <p:sp>
        <p:nvSpPr>
          <p:cNvPr id="7" name="Footer Placeholder 5"/>
          <p:cNvSpPr>
            <a:spLocks noGrp="1"/>
          </p:cNvSpPr>
          <p:nvPr>
            <p:ph type="ftr" sz="quarter" idx="4"/>
          </p:nvPr>
        </p:nvSpPr>
        <p:spPr>
          <a:xfrm>
            <a:off x="0" y="8846554"/>
            <a:ext cx="2971800" cy="465693"/>
          </a:xfrm>
        </p:spPr>
        <p:txBody>
          <a:bodyPr/>
          <a:lstStyle/>
          <a:p>
            <a:r>
              <a:rPr lang="en-US" dirty="0"/>
              <a:t>© Copyright IBM Corporation 2017</a:t>
            </a:r>
          </a:p>
        </p:txBody>
      </p:sp>
    </p:spTree>
    <p:extLst>
      <p:ext uri="{BB962C8B-B14F-4D97-AF65-F5344CB8AC3E}">
        <p14:creationId xmlns:p14="http://schemas.microsoft.com/office/powerpoint/2010/main" val="4924697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kern="1200" dirty="0">
                <a:solidFill>
                  <a:schemeClr val="tx1"/>
                </a:solidFill>
                <a:effectLst/>
                <a:latin typeface="+mn-lt"/>
                <a:ea typeface="+mn-ea"/>
                <a:cs typeface="+mn-cs"/>
              </a:rPr>
              <a:t>After an agent is installed, you can manage many of its features from the Resources tab with the monitor process. You can edit, restart, upgrade, test, inactivate, or delete the agent.</a:t>
            </a:r>
          </a:p>
          <a:p>
            <a:r>
              <a:rPr lang="en-US" sz="1600" kern="1200" dirty="0">
                <a:solidFill>
                  <a:schemeClr val="tx1"/>
                </a:solidFill>
                <a:effectLst/>
                <a:latin typeface="+mn-lt"/>
                <a:ea typeface="+mn-ea"/>
                <a:cs typeface="+mn-cs"/>
              </a:rPr>
              <a:t> </a:t>
            </a:r>
          </a:p>
          <a:p>
            <a:r>
              <a:rPr lang="en-US" sz="1600" kern="1200" dirty="0">
                <a:solidFill>
                  <a:schemeClr val="tx1"/>
                </a:solidFill>
                <a:effectLst/>
                <a:latin typeface="+mn-lt"/>
                <a:ea typeface="+mn-ea"/>
                <a:cs typeface="+mn-cs"/>
              </a:rPr>
              <a:t>Agents must be online in order to run deployments.</a:t>
            </a:r>
          </a:p>
          <a:p>
            <a:r>
              <a:rPr lang="en-US" sz="1600" kern="1200" dirty="0">
                <a:solidFill>
                  <a:schemeClr val="tx1"/>
                </a:solidFill>
                <a:effectLst/>
                <a:latin typeface="+mn-lt"/>
                <a:ea typeface="+mn-ea"/>
                <a:cs typeface="+mn-cs"/>
              </a:rPr>
              <a:t> </a:t>
            </a:r>
          </a:p>
          <a:p>
            <a:r>
              <a:rPr lang="en-US" sz="1600" kern="1200" dirty="0">
                <a:solidFill>
                  <a:schemeClr val="tx1"/>
                </a:solidFill>
                <a:effectLst/>
                <a:latin typeface="+mn-lt"/>
                <a:ea typeface="+mn-ea"/>
                <a:cs typeface="+mn-cs"/>
              </a:rPr>
              <a:t>In the status column, you view its state:</a:t>
            </a:r>
          </a:p>
          <a:p>
            <a:pPr marL="285750" lvl="0" indent="-285750">
              <a:buFont typeface="Arial" panose="020B0604020202020204" pitchFamily="34" charset="0"/>
              <a:buChar char="•"/>
            </a:pPr>
            <a:r>
              <a:rPr lang="en-US" sz="1600" b="1" kern="1200" dirty="0">
                <a:solidFill>
                  <a:schemeClr val="tx1"/>
                </a:solidFill>
                <a:effectLst/>
                <a:latin typeface="+mn-lt"/>
                <a:ea typeface="+mn-ea"/>
                <a:cs typeface="+mn-cs"/>
              </a:rPr>
              <a:t>Offline</a:t>
            </a:r>
            <a:r>
              <a:rPr lang="en-US" sz="1600" kern="1200" dirty="0">
                <a:solidFill>
                  <a:schemeClr val="tx1"/>
                </a:solidFill>
                <a:effectLst/>
                <a:latin typeface="+mn-lt"/>
                <a:ea typeface="+mn-ea"/>
                <a:cs typeface="+mn-cs"/>
              </a:rPr>
              <a:t>: No connection</a:t>
            </a:r>
          </a:p>
          <a:p>
            <a:pPr marL="285750" lvl="0" indent="-285750">
              <a:buFont typeface="Arial" panose="020B0604020202020204" pitchFamily="34" charset="0"/>
              <a:buChar char="•"/>
            </a:pPr>
            <a:r>
              <a:rPr lang="en-US" sz="1600" b="1" kern="1200" dirty="0">
                <a:solidFill>
                  <a:schemeClr val="tx1"/>
                </a:solidFill>
                <a:effectLst/>
                <a:latin typeface="+mn-lt"/>
                <a:ea typeface="+mn-ea"/>
                <a:cs typeface="+mn-cs"/>
              </a:rPr>
              <a:t>Connecting</a:t>
            </a:r>
            <a:r>
              <a:rPr lang="en-US" sz="1600" kern="1200" dirty="0">
                <a:solidFill>
                  <a:schemeClr val="tx1"/>
                </a:solidFill>
                <a:effectLst/>
                <a:latin typeface="+mn-lt"/>
                <a:ea typeface="+mn-ea"/>
                <a:cs typeface="+mn-cs"/>
              </a:rPr>
              <a:t>: </a:t>
            </a:r>
            <a:r>
              <a:rPr lang="en-US" sz="1600" kern="1200" dirty="0" err="1">
                <a:solidFill>
                  <a:schemeClr val="tx1"/>
                </a:solidFill>
                <a:effectLst/>
                <a:latin typeface="+mn-lt"/>
                <a:ea typeface="+mn-ea"/>
                <a:cs typeface="+mn-cs"/>
              </a:rPr>
              <a:t>Websocket</a:t>
            </a:r>
            <a:r>
              <a:rPr lang="en-US" sz="1600" kern="1200" dirty="0">
                <a:solidFill>
                  <a:schemeClr val="tx1"/>
                </a:solidFill>
                <a:effectLst/>
                <a:latin typeface="+mn-lt"/>
                <a:ea typeface="+mn-ea"/>
                <a:cs typeface="+mn-cs"/>
              </a:rPr>
              <a:t>  connectivity is available, but there is no HTTP connection. When an agent is in this state, the server can send a signal for upgrade or restart.</a:t>
            </a:r>
          </a:p>
          <a:p>
            <a:pPr marL="285750" lvl="0" indent="-285750">
              <a:buFont typeface="Arial" panose="020B0604020202020204" pitchFamily="34" charset="0"/>
              <a:buChar char="•"/>
            </a:pPr>
            <a:r>
              <a:rPr lang="en-US" sz="1600" b="1" kern="1200" dirty="0">
                <a:solidFill>
                  <a:schemeClr val="tx1"/>
                </a:solidFill>
                <a:effectLst/>
                <a:latin typeface="+mn-lt"/>
                <a:ea typeface="+mn-ea"/>
                <a:cs typeface="+mn-cs"/>
              </a:rPr>
              <a:t>Online</a:t>
            </a:r>
            <a:r>
              <a:rPr lang="en-US" sz="1600" kern="1200" dirty="0">
                <a:solidFill>
                  <a:schemeClr val="tx1"/>
                </a:solidFill>
                <a:effectLst/>
                <a:latin typeface="+mn-lt"/>
                <a:ea typeface="+mn-ea"/>
                <a:cs typeface="+mn-cs"/>
              </a:rPr>
              <a:t>: HTTP and JMS connectivity</a:t>
            </a:r>
          </a:p>
          <a:p>
            <a:r>
              <a:rPr lang="en-US" sz="1600" kern="1200" dirty="0">
                <a:solidFill>
                  <a:schemeClr val="tx1"/>
                </a:solidFill>
                <a:effectLst/>
                <a:latin typeface="+mn-lt"/>
                <a:ea typeface="+mn-ea"/>
                <a:cs typeface="+mn-cs"/>
              </a:rPr>
              <a:t> </a:t>
            </a:r>
          </a:p>
          <a:p>
            <a:endParaRPr lang="en-US" dirty="0"/>
          </a:p>
          <a:p>
            <a:endParaRPr lang="en-US" dirty="0"/>
          </a:p>
        </p:txBody>
      </p:sp>
      <p:sp>
        <p:nvSpPr>
          <p:cNvPr id="6" name="Slide Number Placeholder 5"/>
          <p:cNvSpPr>
            <a:spLocks noGrp="1"/>
          </p:cNvSpPr>
          <p:nvPr>
            <p:ph type="sldNum" sz="quarter" idx="12"/>
          </p:nvPr>
        </p:nvSpPr>
        <p:spPr/>
        <p:txBody>
          <a:bodyPr/>
          <a:lstStyle/>
          <a:p>
            <a:fld id="{87D4ED49-6B14-47B2-ADE8-B409E50FE394}" type="slidenum">
              <a:rPr lang="en-US" smtClean="0"/>
              <a:t>5</a:t>
            </a:fld>
            <a:endParaRPr lang="en-US" dirty="0"/>
          </a:p>
        </p:txBody>
      </p:sp>
      <p:sp>
        <p:nvSpPr>
          <p:cNvPr id="7" name="Rectangle 2"/>
          <p:cNvSpPr>
            <a:spLocks noGrp="1" noChangeArrowheads="1"/>
          </p:cNvSpPr>
          <p:nvPr>
            <p:ph type="hdr" sz="quarter"/>
          </p:nvPr>
        </p:nvSpPr>
        <p:spPr>
          <a:xfrm>
            <a:off x="0" y="0"/>
            <a:ext cx="6572250" cy="450909"/>
          </a:xfrm>
          <a:noFill/>
        </p:spPr>
        <p:txBody>
          <a:bodyPr/>
          <a:lstStyle>
            <a:lvl1pPr algn="l" defTabSz="862176" eaLnBrk="0" hangingPunct="0">
              <a:spcBef>
                <a:spcPct val="30000"/>
              </a:spcBef>
              <a:defRPr sz="1500">
                <a:solidFill>
                  <a:srgbClr val="000000"/>
                </a:solidFill>
                <a:latin typeface="Arial" charset="0"/>
                <a:cs typeface="Times New Roman" pitchFamily="18" charset="0"/>
              </a:defRPr>
            </a:lvl1pPr>
            <a:lvl2pPr marL="1193782" indent="-459147" algn="l" defTabSz="862176" eaLnBrk="0" hangingPunct="0">
              <a:spcBef>
                <a:spcPct val="30000"/>
              </a:spcBef>
              <a:defRPr sz="1500">
                <a:solidFill>
                  <a:schemeClr val="tx1"/>
                </a:solidFill>
                <a:latin typeface="Arial" charset="0"/>
                <a:cs typeface="Times New Roman" pitchFamily="18" charset="0"/>
              </a:defRPr>
            </a:lvl2pPr>
            <a:lvl3pPr marL="1836588" indent="-367318" algn="l" defTabSz="862176" eaLnBrk="0" hangingPunct="0">
              <a:spcBef>
                <a:spcPct val="30000"/>
              </a:spcBef>
              <a:defRPr sz="1500">
                <a:solidFill>
                  <a:schemeClr val="tx1"/>
                </a:solidFill>
                <a:latin typeface="Arial" charset="0"/>
                <a:cs typeface="Times New Roman" pitchFamily="18" charset="0"/>
              </a:defRPr>
            </a:lvl3pPr>
            <a:lvl4pPr marL="2571223" indent="-367318" algn="l" defTabSz="862176" eaLnBrk="0" hangingPunct="0">
              <a:spcBef>
                <a:spcPct val="30000"/>
              </a:spcBef>
              <a:defRPr sz="1500">
                <a:solidFill>
                  <a:schemeClr val="tx1"/>
                </a:solidFill>
                <a:latin typeface="Arial" charset="0"/>
                <a:cs typeface="Times New Roman" pitchFamily="18" charset="0"/>
              </a:defRPr>
            </a:lvl4pPr>
            <a:lvl5pPr marL="3305859" indent="-367318" algn="l" defTabSz="862176" eaLnBrk="0" hangingPunct="0">
              <a:spcBef>
                <a:spcPct val="30000"/>
              </a:spcBef>
              <a:defRPr sz="1500">
                <a:solidFill>
                  <a:schemeClr val="tx1"/>
                </a:solidFill>
                <a:latin typeface="Arial" charset="0"/>
                <a:cs typeface="Times New Roman" pitchFamily="18" charset="0"/>
              </a:defRPr>
            </a:lvl5pPr>
            <a:lvl6pPr marL="4040494" indent="-367318" defTabSz="862176" eaLnBrk="0" fontAlgn="base" hangingPunct="0">
              <a:spcBef>
                <a:spcPct val="30000"/>
              </a:spcBef>
              <a:spcAft>
                <a:spcPct val="0"/>
              </a:spcAft>
              <a:defRPr sz="1500">
                <a:solidFill>
                  <a:schemeClr val="tx1"/>
                </a:solidFill>
                <a:latin typeface="Arial" charset="0"/>
                <a:cs typeface="Times New Roman" pitchFamily="18" charset="0"/>
              </a:defRPr>
            </a:lvl6pPr>
            <a:lvl7pPr marL="4775128" indent="-367318" defTabSz="862176" eaLnBrk="0" fontAlgn="base" hangingPunct="0">
              <a:spcBef>
                <a:spcPct val="30000"/>
              </a:spcBef>
              <a:spcAft>
                <a:spcPct val="0"/>
              </a:spcAft>
              <a:defRPr sz="1500">
                <a:solidFill>
                  <a:schemeClr val="tx1"/>
                </a:solidFill>
                <a:latin typeface="Arial" charset="0"/>
                <a:cs typeface="Times New Roman" pitchFamily="18" charset="0"/>
              </a:defRPr>
            </a:lvl7pPr>
            <a:lvl8pPr marL="5509763" indent="-367318" defTabSz="862176" eaLnBrk="0" fontAlgn="base" hangingPunct="0">
              <a:spcBef>
                <a:spcPct val="30000"/>
              </a:spcBef>
              <a:spcAft>
                <a:spcPct val="0"/>
              </a:spcAft>
              <a:defRPr sz="1500">
                <a:solidFill>
                  <a:schemeClr val="tx1"/>
                </a:solidFill>
                <a:latin typeface="Arial" charset="0"/>
                <a:cs typeface="Times New Roman" pitchFamily="18" charset="0"/>
              </a:defRPr>
            </a:lvl8pPr>
            <a:lvl9pPr marL="6244399" indent="-367318" defTabSz="862176" eaLnBrk="0" fontAlgn="base" hangingPunct="0">
              <a:spcBef>
                <a:spcPct val="30000"/>
              </a:spcBef>
              <a:spcAft>
                <a:spcPct val="0"/>
              </a:spcAft>
              <a:defRPr sz="1500">
                <a:solidFill>
                  <a:schemeClr val="tx1"/>
                </a:solidFill>
                <a:latin typeface="Arial" charset="0"/>
                <a:cs typeface="Times New Roman" pitchFamily="18" charset="0"/>
              </a:defRPr>
            </a:lvl9pPr>
          </a:lstStyle>
          <a:p>
            <a:pPr eaLnBrk="1" hangingPunct="1">
              <a:spcBef>
                <a:spcPct val="0"/>
              </a:spcBef>
            </a:pPr>
            <a:r>
              <a:rPr lang="en-US" altLang="en-US" sz="800" dirty="0">
                <a:solidFill>
                  <a:schemeClr val="tx1"/>
                </a:solidFill>
              </a:rPr>
              <a:t>Design Software Deployment and Deploy Applications with IBM UrbanCode Deploy</a:t>
            </a:r>
          </a:p>
        </p:txBody>
      </p:sp>
      <p:sp>
        <p:nvSpPr>
          <p:cNvPr id="8" name="Footer Placeholder 5"/>
          <p:cNvSpPr>
            <a:spLocks noGrp="1"/>
          </p:cNvSpPr>
          <p:nvPr>
            <p:ph type="ftr" sz="quarter" idx="4"/>
          </p:nvPr>
        </p:nvSpPr>
        <p:spPr>
          <a:xfrm>
            <a:off x="0" y="8846554"/>
            <a:ext cx="2971800" cy="465693"/>
          </a:xfrm>
        </p:spPr>
        <p:txBody>
          <a:bodyPr/>
          <a:lstStyle/>
          <a:p>
            <a:r>
              <a:rPr lang="en-US" dirty="0"/>
              <a:t>© Copyright IBM Corporation 2017</a:t>
            </a:r>
          </a:p>
        </p:txBody>
      </p:sp>
    </p:spTree>
    <p:extLst>
      <p:ext uri="{BB962C8B-B14F-4D97-AF65-F5344CB8AC3E}">
        <p14:creationId xmlns:p14="http://schemas.microsoft.com/office/powerpoint/2010/main" val="20661103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8" name="Rectangle 2"/>
          <p:cNvSpPr>
            <a:spLocks noGrp="1" noRot="1" noChangeAspect="1" noChangeArrowheads="1" noTextEdit="1"/>
          </p:cNvSpPr>
          <p:nvPr>
            <p:ph type="sldImg"/>
          </p:nvPr>
        </p:nvSpPr>
        <p:spPr>
          <a:ln/>
        </p:spPr>
      </p:sp>
      <p:sp>
        <p:nvSpPr>
          <p:cNvPr id="103429" name="Rectangle 3"/>
          <p:cNvSpPr>
            <a:spLocks noGrp="1" noChangeArrowheads="1"/>
          </p:cNvSpPr>
          <p:nvPr>
            <p:ph type="body" idx="1"/>
          </p:nvPr>
        </p:nvSpPr>
        <p:spPr>
          <a:noFill/>
        </p:spPr>
        <p:txBody>
          <a:bodyPr/>
          <a:lstStyle/>
          <a:p>
            <a:r>
              <a:rPr lang="en-US" sz="1600" kern="1200" dirty="0">
                <a:solidFill>
                  <a:schemeClr val="tx1"/>
                </a:solidFill>
                <a:effectLst/>
                <a:latin typeface="+mn-lt"/>
                <a:ea typeface="+mn-ea"/>
                <a:cs typeface="+mn-cs"/>
              </a:rPr>
              <a:t>In simple configurations, agents communicate directly with the HCL launch  server, like we just talked about. In more complex situations, this communication becomes inefficient or impossible. Some examples are when the number of agents increase from tens to hundreds to thousands, network topology becomes complex, or agent-server communication crosses firewalls with port restrictions.</a:t>
            </a:r>
          </a:p>
          <a:p>
            <a:r>
              <a:rPr lang="en-US" sz="1600" kern="1200" dirty="0">
                <a:solidFill>
                  <a:schemeClr val="tx1"/>
                </a:solidFill>
                <a:effectLst/>
                <a:latin typeface="+mn-lt"/>
                <a:ea typeface="+mn-ea"/>
                <a:cs typeface="+mn-cs"/>
              </a:rPr>
              <a:t> </a:t>
            </a:r>
          </a:p>
          <a:p>
            <a:r>
              <a:rPr lang="en-US" sz="1600" kern="1200" dirty="0">
                <a:solidFill>
                  <a:schemeClr val="tx1"/>
                </a:solidFill>
                <a:effectLst/>
                <a:latin typeface="+mn-lt"/>
                <a:ea typeface="+mn-ea"/>
                <a:cs typeface="+mn-cs"/>
              </a:rPr>
              <a:t>The Agent Relay helps alleviate these challenges by consolidating agent traffic and communicating with remote agents. </a:t>
            </a:r>
          </a:p>
          <a:p>
            <a:r>
              <a:rPr lang="en-US" sz="1600" kern="1200" dirty="0">
                <a:solidFill>
                  <a:schemeClr val="tx1"/>
                </a:solidFill>
                <a:effectLst/>
                <a:latin typeface="+mn-lt"/>
                <a:ea typeface="+mn-ea"/>
                <a:cs typeface="+mn-cs"/>
              </a:rPr>
              <a:t> </a:t>
            </a:r>
          </a:p>
          <a:p>
            <a:pPr marL="285750" lvl="0" indent="-285750">
              <a:buFont typeface="Arial" panose="020B0604020202020204" pitchFamily="34" charset="0"/>
              <a:buChar char="•"/>
            </a:pPr>
            <a:r>
              <a:rPr lang="en-US" sz="1600" b="1" kern="1200" dirty="0">
                <a:solidFill>
                  <a:schemeClr val="tx1"/>
                </a:solidFill>
                <a:effectLst/>
                <a:latin typeface="+mn-lt"/>
                <a:ea typeface="+mn-ea"/>
                <a:cs typeface="+mn-cs"/>
              </a:rPr>
              <a:t>They can connect large groups of agents to the primary server</a:t>
            </a:r>
            <a:r>
              <a:rPr lang="en-US" sz="1600" kern="1200" dirty="0">
                <a:solidFill>
                  <a:schemeClr val="tx1"/>
                </a:solidFill>
                <a:effectLst/>
                <a:latin typeface="+mn-lt"/>
                <a:ea typeface="+mn-ea"/>
                <a:cs typeface="+mn-cs"/>
              </a:rPr>
              <a:t>: Instead of each agent connecting directly to the server, agents connect to agent relays, which are then connect directly to the server. Using agent relays in this way reduces load on the server because the server has fewer direct connections.</a:t>
            </a:r>
          </a:p>
          <a:p>
            <a:pPr marL="285750" lvl="0" indent="-285750">
              <a:buFont typeface="Arial" panose="020B0604020202020204" pitchFamily="34" charset="0"/>
              <a:buChar char="•"/>
            </a:pPr>
            <a:r>
              <a:rPr lang="en-US" sz="1600" b="1" kern="1200" dirty="0">
                <a:solidFill>
                  <a:schemeClr val="tx1"/>
                </a:solidFill>
                <a:effectLst/>
                <a:latin typeface="+mn-lt"/>
                <a:ea typeface="+mn-ea"/>
                <a:cs typeface="+mn-cs"/>
              </a:rPr>
              <a:t>They can simplify communication across networks and firewalls</a:t>
            </a:r>
            <a:r>
              <a:rPr lang="en-US" sz="1600" kern="1200" dirty="0">
                <a:solidFill>
                  <a:schemeClr val="tx1"/>
                </a:solidFill>
                <a:effectLst/>
                <a:latin typeface="+mn-lt"/>
                <a:ea typeface="+mn-ea"/>
                <a:cs typeface="+mn-cs"/>
              </a:rPr>
              <a:t>: If multiple agents are in a remote network without an agent relay, each agent must connect to the server individually. In this case, each agent must have network permission to connect to the server, including firewall permissions. With an agent relay, the agents connect only to the relay, and the relay is the only system that contacts the server directly, such as with a VPN or tunnel.</a:t>
            </a:r>
          </a:p>
          <a:p>
            <a:r>
              <a:rPr lang="en-US" sz="1600" kern="1200" dirty="0">
                <a:solidFill>
                  <a:schemeClr val="tx1"/>
                </a:solidFill>
                <a:effectLst/>
                <a:latin typeface="+mn-lt"/>
                <a:ea typeface="+mn-ea"/>
                <a:cs typeface="+mn-cs"/>
              </a:rPr>
              <a:t> </a:t>
            </a:r>
          </a:p>
          <a:p>
            <a:r>
              <a:rPr lang="en-US" sz="1600" kern="1200" dirty="0">
                <a:solidFill>
                  <a:schemeClr val="tx1"/>
                </a:solidFill>
                <a:effectLst/>
                <a:latin typeface="+mn-lt"/>
                <a:ea typeface="+mn-ea"/>
                <a:cs typeface="+mn-cs"/>
              </a:rPr>
              <a:t>The diagram shows the main default ports that are involved in communication between agents, agent relays, and the server. </a:t>
            </a:r>
            <a:endParaRPr lang="en-US" altLang="en-US" dirty="0"/>
          </a:p>
        </p:txBody>
      </p:sp>
      <p:sp>
        <p:nvSpPr>
          <p:cNvPr id="6" name="Rectangle 2"/>
          <p:cNvSpPr>
            <a:spLocks noGrp="1" noChangeArrowheads="1"/>
          </p:cNvSpPr>
          <p:nvPr>
            <p:ph type="hdr" sz="quarter"/>
          </p:nvPr>
        </p:nvSpPr>
        <p:spPr>
          <a:xfrm>
            <a:off x="0" y="0"/>
            <a:ext cx="6572250" cy="450909"/>
          </a:xfrm>
          <a:noFill/>
        </p:spPr>
        <p:txBody>
          <a:bodyPr/>
          <a:lstStyle>
            <a:lvl1pPr algn="l" defTabSz="862176" eaLnBrk="0" hangingPunct="0">
              <a:spcBef>
                <a:spcPct val="30000"/>
              </a:spcBef>
              <a:defRPr sz="1500">
                <a:solidFill>
                  <a:srgbClr val="000000"/>
                </a:solidFill>
                <a:latin typeface="Arial" charset="0"/>
                <a:cs typeface="Times New Roman" pitchFamily="18" charset="0"/>
              </a:defRPr>
            </a:lvl1pPr>
            <a:lvl2pPr marL="1193782" indent="-459147" algn="l" defTabSz="862176" eaLnBrk="0" hangingPunct="0">
              <a:spcBef>
                <a:spcPct val="30000"/>
              </a:spcBef>
              <a:defRPr sz="1500">
                <a:solidFill>
                  <a:schemeClr val="tx1"/>
                </a:solidFill>
                <a:latin typeface="Arial" charset="0"/>
                <a:cs typeface="Times New Roman" pitchFamily="18" charset="0"/>
              </a:defRPr>
            </a:lvl2pPr>
            <a:lvl3pPr marL="1836588" indent="-367318" algn="l" defTabSz="862176" eaLnBrk="0" hangingPunct="0">
              <a:spcBef>
                <a:spcPct val="30000"/>
              </a:spcBef>
              <a:defRPr sz="1500">
                <a:solidFill>
                  <a:schemeClr val="tx1"/>
                </a:solidFill>
                <a:latin typeface="Arial" charset="0"/>
                <a:cs typeface="Times New Roman" pitchFamily="18" charset="0"/>
              </a:defRPr>
            </a:lvl3pPr>
            <a:lvl4pPr marL="2571223" indent="-367318" algn="l" defTabSz="862176" eaLnBrk="0" hangingPunct="0">
              <a:spcBef>
                <a:spcPct val="30000"/>
              </a:spcBef>
              <a:defRPr sz="1500">
                <a:solidFill>
                  <a:schemeClr val="tx1"/>
                </a:solidFill>
                <a:latin typeface="Arial" charset="0"/>
                <a:cs typeface="Times New Roman" pitchFamily="18" charset="0"/>
              </a:defRPr>
            </a:lvl4pPr>
            <a:lvl5pPr marL="3305859" indent="-367318" algn="l" defTabSz="862176" eaLnBrk="0" hangingPunct="0">
              <a:spcBef>
                <a:spcPct val="30000"/>
              </a:spcBef>
              <a:defRPr sz="1500">
                <a:solidFill>
                  <a:schemeClr val="tx1"/>
                </a:solidFill>
                <a:latin typeface="Arial" charset="0"/>
                <a:cs typeface="Times New Roman" pitchFamily="18" charset="0"/>
              </a:defRPr>
            </a:lvl5pPr>
            <a:lvl6pPr marL="4040494" indent="-367318" defTabSz="862176" eaLnBrk="0" fontAlgn="base" hangingPunct="0">
              <a:spcBef>
                <a:spcPct val="30000"/>
              </a:spcBef>
              <a:spcAft>
                <a:spcPct val="0"/>
              </a:spcAft>
              <a:defRPr sz="1500">
                <a:solidFill>
                  <a:schemeClr val="tx1"/>
                </a:solidFill>
                <a:latin typeface="Arial" charset="0"/>
                <a:cs typeface="Times New Roman" pitchFamily="18" charset="0"/>
              </a:defRPr>
            </a:lvl6pPr>
            <a:lvl7pPr marL="4775128" indent="-367318" defTabSz="862176" eaLnBrk="0" fontAlgn="base" hangingPunct="0">
              <a:spcBef>
                <a:spcPct val="30000"/>
              </a:spcBef>
              <a:spcAft>
                <a:spcPct val="0"/>
              </a:spcAft>
              <a:defRPr sz="1500">
                <a:solidFill>
                  <a:schemeClr val="tx1"/>
                </a:solidFill>
                <a:latin typeface="Arial" charset="0"/>
                <a:cs typeface="Times New Roman" pitchFamily="18" charset="0"/>
              </a:defRPr>
            </a:lvl7pPr>
            <a:lvl8pPr marL="5509763" indent="-367318" defTabSz="862176" eaLnBrk="0" fontAlgn="base" hangingPunct="0">
              <a:spcBef>
                <a:spcPct val="30000"/>
              </a:spcBef>
              <a:spcAft>
                <a:spcPct val="0"/>
              </a:spcAft>
              <a:defRPr sz="1500">
                <a:solidFill>
                  <a:schemeClr val="tx1"/>
                </a:solidFill>
                <a:latin typeface="Arial" charset="0"/>
                <a:cs typeface="Times New Roman" pitchFamily="18" charset="0"/>
              </a:defRPr>
            </a:lvl8pPr>
            <a:lvl9pPr marL="6244399" indent="-367318" defTabSz="862176" eaLnBrk="0" fontAlgn="base" hangingPunct="0">
              <a:spcBef>
                <a:spcPct val="30000"/>
              </a:spcBef>
              <a:spcAft>
                <a:spcPct val="0"/>
              </a:spcAft>
              <a:defRPr sz="1500">
                <a:solidFill>
                  <a:schemeClr val="tx1"/>
                </a:solidFill>
                <a:latin typeface="Arial" charset="0"/>
                <a:cs typeface="Times New Roman" pitchFamily="18" charset="0"/>
              </a:defRPr>
            </a:lvl9pPr>
          </a:lstStyle>
          <a:p>
            <a:pPr eaLnBrk="1" hangingPunct="1">
              <a:spcBef>
                <a:spcPct val="0"/>
              </a:spcBef>
            </a:pPr>
            <a:r>
              <a:rPr lang="en-US" altLang="en-US" sz="800" dirty="0">
                <a:solidFill>
                  <a:schemeClr val="tx1"/>
                </a:solidFill>
              </a:rPr>
              <a:t>Design Software Deployment and Deploy Applications with IBM UrbanCode Deploy</a:t>
            </a:r>
          </a:p>
        </p:txBody>
      </p:sp>
      <p:sp>
        <p:nvSpPr>
          <p:cNvPr id="7" name="Footer Placeholder 5"/>
          <p:cNvSpPr>
            <a:spLocks noGrp="1"/>
          </p:cNvSpPr>
          <p:nvPr>
            <p:ph type="ftr" sz="quarter" idx="4"/>
          </p:nvPr>
        </p:nvSpPr>
        <p:spPr>
          <a:xfrm>
            <a:off x="0" y="8846554"/>
            <a:ext cx="2971800" cy="465693"/>
          </a:xfrm>
        </p:spPr>
        <p:txBody>
          <a:bodyPr/>
          <a:lstStyle/>
          <a:p>
            <a:r>
              <a:rPr lang="en-US" dirty="0"/>
              <a:t>© Copyright IBM Corporation 2017</a:t>
            </a:r>
          </a:p>
        </p:txBody>
      </p:sp>
      <p:sp>
        <p:nvSpPr>
          <p:cNvPr id="2" name="Slide Number Placeholder 1"/>
          <p:cNvSpPr>
            <a:spLocks noGrp="1"/>
          </p:cNvSpPr>
          <p:nvPr>
            <p:ph type="sldNum" sz="quarter" idx="10"/>
          </p:nvPr>
        </p:nvSpPr>
        <p:spPr/>
        <p:txBody>
          <a:bodyPr/>
          <a:lstStyle/>
          <a:p>
            <a:fld id="{87D4ED49-6B14-47B2-ADE8-B409E50FE394}" type="slidenum">
              <a:rPr lang="en-US" smtClean="0"/>
              <a:t>6</a:t>
            </a:fld>
            <a:endParaRPr lang="en-US" dirty="0"/>
          </a:p>
        </p:txBody>
      </p:sp>
    </p:spTree>
    <p:extLst>
      <p:ext uri="{BB962C8B-B14F-4D97-AF65-F5344CB8AC3E}">
        <p14:creationId xmlns:p14="http://schemas.microsoft.com/office/powerpoint/2010/main" val="21179971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This images explains the Topology of communication between HCL Launch Server , Agent Relay and HCL Launch Agents .</a:t>
            </a:r>
          </a:p>
        </p:txBody>
      </p:sp>
      <p:sp>
        <p:nvSpPr>
          <p:cNvPr id="4" name="Header Placeholder 3"/>
          <p:cNvSpPr>
            <a:spLocks noGrp="1"/>
          </p:cNvSpPr>
          <p:nvPr>
            <p:ph type="hdr" sz="quarter" idx="10"/>
          </p:nvPr>
        </p:nvSpPr>
        <p:spPr/>
        <p:txBody>
          <a:bodyPr/>
          <a:lstStyle/>
          <a:p>
            <a:r>
              <a:rPr lang="en-US"/>
              <a:t>Design Software Deployment and Deploy Applications with IBM UrbanCode Deploy</a:t>
            </a:r>
            <a:endParaRPr lang="en-US" dirty="0"/>
          </a:p>
        </p:txBody>
      </p:sp>
      <p:sp>
        <p:nvSpPr>
          <p:cNvPr id="5" name="Footer Placeholder 4"/>
          <p:cNvSpPr>
            <a:spLocks noGrp="1"/>
          </p:cNvSpPr>
          <p:nvPr>
            <p:ph type="ftr" sz="quarter" idx="11"/>
          </p:nvPr>
        </p:nvSpPr>
        <p:spPr/>
        <p:txBody>
          <a:bodyPr/>
          <a:lstStyle/>
          <a:p>
            <a:r>
              <a:rPr lang="en-US"/>
              <a:t>© Copyright IBM Corporation 2017</a:t>
            </a:r>
            <a:endParaRPr lang="en-US" dirty="0"/>
          </a:p>
        </p:txBody>
      </p:sp>
      <p:sp>
        <p:nvSpPr>
          <p:cNvPr id="6" name="Slide Number Placeholder 5"/>
          <p:cNvSpPr>
            <a:spLocks noGrp="1"/>
          </p:cNvSpPr>
          <p:nvPr>
            <p:ph type="sldNum" sz="quarter" idx="12"/>
          </p:nvPr>
        </p:nvSpPr>
        <p:spPr/>
        <p:txBody>
          <a:bodyPr/>
          <a:lstStyle/>
          <a:p>
            <a:fld id="{87D4ED49-6B14-47B2-ADE8-B409E50FE394}" type="slidenum">
              <a:rPr lang="en-US" smtClean="0"/>
              <a:t>7</a:t>
            </a:fld>
            <a:endParaRPr lang="en-US" dirty="0"/>
          </a:p>
        </p:txBody>
      </p:sp>
    </p:spTree>
    <p:extLst>
      <p:ext uri="{BB962C8B-B14F-4D97-AF65-F5344CB8AC3E}">
        <p14:creationId xmlns:p14="http://schemas.microsoft.com/office/powerpoint/2010/main" val="1285809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471E4-C603-445B-AF80-567401EB2A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8A10BC69-B943-49D1-9ECC-9F5831166E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4EFD8D55-F2CF-4580-8F34-629FD1C2859D}"/>
              </a:ext>
            </a:extLst>
          </p:cNvPr>
          <p:cNvSpPr>
            <a:spLocks noGrp="1"/>
          </p:cNvSpPr>
          <p:nvPr>
            <p:ph type="dt" sz="half" idx="10"/>
          </p:nvPr>
        </p:nvSpPr>
        <p:spPr/>
        <p:txBody>
          <a:bodyPr/>
          <a:lstStyle/>
          <a:p>
            <a:fld id="{6D19B7BD-C47F-4047-ACFC-0CD49B5680D5}" type="datetimeFigureOut">
              <a:rPr lang="en-IN" smtClean="0"/>
              <a:t>26-06-2022</a:t>
            </a:fld>
            <a:endParaRPr lang="en-IN"/>
          </a:p>
        </p:txBody>
      </p:sp>
      <p:sp>
        <p:nvSpPr>
          <p:cNvPr id="5" name="Footer Placeholder 4">
            <a:extLst>
              <a:ext uri="{FF2B5EF4-FFF2-40B4-BE49-F238E27FC236}">
                <a16:creationId xmlns:a16="http://schemas.microsoft.com/office/drawing/2014/main" id="{AA1E5420-F6AC-4DBF-B6ED-30F63E41D32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3ED550E-1415-490B-8FA8-0ED65E9CA514}"/>
              </a:ext>
            </a:extLst>
          </p:cNvPr>
          <p:cNvSpPr>
            <a:spLocks noGrp="1"/>
          </p:cNvSpPr>
          <p:nvPr>
            <p:ph type="sldNum" sz="quarter" idx="12"/>
          </p:nvPr>
        </p:nvSpPr>
        <p:spPr/>
        <p:txBody>
          <a:bodyPr/>
          <a:lstStyle/>
          <a:p>
            <a:fld id="{C562CD27-362B-4543-A62A-2BEFDA8E0966}" type="slidenum">
              <a:rPr lang="en-IN" smtClean="0"/>
              <a:t>‹#›</a:t>
            </a:fld>
            <a:endParaRPr lang="en-IN"/>
          </a:p>
        </p:txBody>
      </p:sp>
    </p:spTree>
    <p:extLst>
      <p:ext uri="{BB962C8B-B14F-4D97-AF65-F5344CB8AC3E}">
        <p14:creationId xmlns:p14="http://schemas.microsoft.com/office/powerpoint/2010/main" val="2138766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E415B-A004-4A0E-98F6-812845E0DCB6}"/>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3CEC976-8047-4EB9-99EE-A707B6B469A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6441AC0-66F2-41FA-8F8E-B28D4EFCE19D}"/>
              </a:ext>
            </a:extLst>
          </p:cNvPr>
          <p:cNvSpPr>
            <a:spLocks noGrp="1"/>
          </p:cNvSpPr>
          <p:nvPr>
            <p:ph type="dt" sz="half" idx="10"/>
          </p:nvPr>
        </p:nvSpPr>
        <p:spPr/>
        <p:txBody>
          <a:bodyPr/>
          <a:lstStyle/>
          <a:p>
            <a:fld id="{6D19B7BD-C47F-4047-ACFC-0CD49B5680D5}" type="datetimeFigureOut">
              <a:rPr lang="en-IN" smtClean="0"/>
              <a:t>26-06-2022</a:t>
            </a:fld>
            <a:endParaRPr lang="en-IN"/>
          </a:p>
        </p:txBody>
      </p:sp>
      <p:sp>
        <p:nvSpPr>
          <p:cNvPr id="5" name="Footer Placeholder 4">
            <a:extLst>
              <a:ext uri="{FF2B5EF4-FFF2-40B4-BE49-F238E27FC236}">
                <a16:creationId xmlns:a16="http://schemas.microsoft.com/office/drawing/2014/main" id="{3F7F79DC-EA6F-4009-B494-8ED0719876D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C1F6750-A2A5-41CC-9FE8-B9D1F4E65982}"/>
              </a:ext>
            </a:extLst>
          </p:cNvPr>
          <p:cNvSpPr>
            <a:spLocks noGrp="1"/>
          </p:cNvSpPr>
          <p:nvPr>
            <p:ph type="sldNum" sz="quarter" idx="12"/>
          </p:nvPr>
        </p:nvSpPr>
        <p:spPr/>
        <p:txBody>
          <a:bodyPr/>
          <a:lstStyle/>
          <a:p>
            <a:fld id="{C562CD27-362B-4543-A62A-2BEFDA8E0966}" type="slidenum">
              <a:rPr lang="en-IN" smtClean="0"/>
              <a:t>‹#›</a:t>
            </a:fld>
            <a:endParaRPr lang="en-IN"/>
          </a:p>
        </p:txBody>
      </p:sp>
    </p:spTree>
    <p:extLst>
      <p:ext uri="{BB962C8B-B14F-4D97-AF65-F5344CB8AC3E}">
        <p14:creationId xmlns:p14="http://schemas.microsoft.com/office/powerpoint/2010/main" val="3973105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31CC86A-7084-4649-92B5-C04B424F526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71BB2778-C37A-4E6E-92D3-0FDFD807FF1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E334F77-13F6-4882-A54A-38B82C7360FC}"/>
              </a:ext>
            </a:extLst>
          </p:cNvPr>
          <p:cNvSpPr>
            <a:spLocks noGrp="1"/>
          </p:cNvSpPr>
          <p:nvPr>
            <p:ph type="dt" sz="half" idx="10"/>
          </p:nvPr>
        </p:nvSpPr>
        <p:spPr/>
        <p:txBody>
          <a:bodyPr/>
          <a:lstStyle/>
          <a:p>
            <a:fld id="{6D19B7BD-C47F-4047-ACFC-0CD49B5680D5}" type="datetimeFigureOut">
              <a:rPr lang="en-IN" smtClean="0"/>
              <a:t>26-06-2022</a:t>
            </a:fld>
            <a:endParaRPr lang="en-IN"/>
          </a:p>
        </p:txBody>
      </p:sp>
      <p:sp>
        <p:nvSpPr>
          <p:cNvPr id="5" name="Footer Placeholder 4">
            <a:extLst>
              <a:ext uri="{FF2B5EF4-FFF2-40B4-BE49-F238E27FC236}">
                <a16:creationId xmlns:a16="http://schemas.microsoft.com/office/drawing/2014/main" id="{ABE6A27F-8EEF-4757-A28B-750ECABCC88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344EC18-231E-45DC-9A39-7F25B255745A}"/>
              </a:ext>
            </a:extLst>
          </p:cNvPr>
          <p:cNvSpPr>
            <a:spLocks noGrp="1"/>
          </p:cNvSpPr>
          <p:nvPr>
            <p:ph type="sldNum" sz="quarter" idx="12"/>
          </p:nvPr>
        </p:nvSpPr>
        <p:spPr/>
        <p:txBody>
          <a:bodyPr/>
          <a:lstStyle/>
          <a:p>
            <a:fld id="{C562CD27-362B-4543-A62A-2BEFDA8E0966}" type="slidenum">
              <a:rPr lang="en-IN" smtClean="0"/>
              <a:t>‹#›</a:t>
            </a:fld>
            <a:endParaRPr lang="en-IN"/>
          </a:p>
        </p:txBody>
      </p:sp>
    </p:spTree>
    <p:extLst>
      <p:ext uri="{BB962C8B-B14F-4D97-AF65-F5344CB8AC3E}">
        <p14:creationId xmlns:p14="http://schemas.microsoft.com/office/powerpoint/2010/main" val="8083903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Long title slide">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36FE4A19-2C39-9846-B0B0-5AE020F9F1F9}"/>
              </a:ext>
            </a:extLst>
          </p:cNvPr>
          <p:cNvCxnSpPr>
            <a:cxnSpLocks/>
          </p:cNvCxnSpPr>
          <p:nvPr userDrawn="1"/>
        </p:nvCxnSpPr>
        <p:spPr>
          <a:xfrm>
            <a:off x="263880" y="443685"/>
            <a:ext cx="11928121"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C7CA887-B8E9-6B49-8B79-C77F61EF6769}"/>
              </a:ext>
            </a:extLst>
          </p:cNvPr>
          <p:cNvSpPr>
            <a:spLocks noGrp="1"/>
          </p:cNvSpPr>
          <p:nvPr>
            <p:ph type="title" hasCustomPrompt="1"/>
          </p:nvPr>
        </p:nvSpPr>
        <p:spPr>
          <a:xfrm>
            <a:off x="127176" y="36427"/>
            <a:ext cx="10657366" cy="626468"/>
          </a:xfrm>
          <a:prstGeom prst="rect">
            <a:avLst/>
          </a:prstGeom>
          <a:solidFill>
            <a:schemeClr val="bg1"/>
          </a:solidFill>
        </p:spPr>
        <p:txBody>
          <a:bodyPr>
            <a:normAutofit/>
          </a:bodyPr>
          <a:lstStyle>
            <a:lvl1pPr>
              <a:lnSpc>
                <a:spcPct val="100000"/>
              </a:lnSpc>
              <a:spcBef>
                <a:spcPts val="1200"/>
              </a:spcBef>
              <a:defRPr sz="2799">
                <a:solidFill>
                  <a:srgbClr val="4B4B4B"/>
                </a:solidFill>
                <a:latin typeface="Gotham Book" panose="02000604040000020004" pitchFamily="2" charset="0"/>
              </a:defRPr>
            </a:lvl1pPr>
          </a:lstStyle>
          <a:p>
            <a:pPr>
              <a:spcBef>
                <a:spcPts val="1200"/>
              </a:spcBef>
            </a:pPr>
            <a:r>
              <a:rPr lang="en-US" sz="2799">
                <a:solidFill>
                  <a:srgbClr val="4B4B4B"/>
                </a:solidFill>
                <a:latin typeface="Gotham Book" panose="02000604040000020004" pitchFamily="2" charset="0"/>
              </a:rPr>
              <a:t>Big title </a:t>
            </a:r>
            <a:r>
              <a:rPr lang="en-US" sz="2799">
                <a:solidFill>
                  <a:srgbClr val="5EC1EF"/>
                </a:solidFill>
                <a:latin typeface="Gotham Book" panose="02000604040000020004" pitchFamily="2" charset="0"/>
              </a:rPr>
              <a:t>Infographic</a:t>
            </a:r>
            <a:r>
              <a:rPr lang="en-US" sz="2799">
                <a:solidFill>
                  <a:srgbClr val="4B4B4B"/>
                </a:solidFill>
                <a:latin typeface="Gotham Book" panose="02000604040000020004" pitchFamily="2" charset="0"/>
              </a:rPr>
              <a:t> slide</a:t>
            </a:r>
          </a:p>
        </p:txBody>
      </p:sp>
      <p:cxnSp>
        <p:nvCxnSpPr>
          <p:cNvPr id="16" name="Straight Connector 15">
            <a:extLst>
              <a:ext uri="{FF2B5EF4-FFF2-40B4-BE49-F238E27FC236}">
                <a16:creationId xmlns:a16="http://schemas.microsoft.com/office/drawing/2014/main" id="{2A57115A-9A8F-D346-BD68-27BC66CD157C}"/>
              </a:ext>
            </a:extLst>
          </p:cNvPr>
          <p:cNvCxnSpPr>
            <a:cxnSpLocks/>
          </p:cNvCxnSpPr>
          <p:nvPr userDrawn="1"/>
        </p:nvCxnSpPr>
        <p:spPr>
          <a:xfrm>
            <a:off x="901960" y="6425337"/>
            <a:ext cx="1129004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E0FB3FAA-966A-874B-BB10-28A2E8AC39F5}"/>
              </a:ext>
            </a:extLst>
          </p:cNvPr>
          <p:cNvCxnSpPr/>
          <p:nvPr userDrawn="1"/>
        </p:nvCxnSpPr>
        <p:spPr>
          <a:xfrm>
            <a:off x="10037851" y="6522728"/>
            <a:ext cx="0" cy="20396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a16="http://schemas.microsoft.com/office/drawing/2014/main" id="{633BD878-8F07-024D-9040-4791952E4991}"/>
              </a:ext>
            </a:extLst>
          </p:cNvPr>
          <p:cNvGrpSpPr/>
          <p:nvPr userDrawn="1"/>
        </p:nvGrpSpPr>
        <p:grpSpPr>
          <a:xfrm>
            <a:off x="0" y="5974464"/>
            <a:ext cx="901960" cy="883534"/>
            <a:chOff x="0" y="5974464"/>
            <a:chExt cx="901960" cy="883534"/>
          </a:xfrm>
        </p:grpSpPr>
        <p:sp>
          <p:nvSpPr>
            <p:cNvPr id="23" name="Rectangle 22">
              <a:extLst>
                <a:ext uri="{FF2B5EF4-FFF2-40B4-BE49-F238E27FC236}">
                  <a16:creationId xmlns:a16="http://schemas.microsoft.com/office/drawing/2014/main" id="{9FAF06CD-83B4-D549-943F-946C1CA8E7E4}"/>
                </a:ext>
              </a:extLst>
            </p:cNvPr>
            <p:cNvSpPr/>
            <p:nvPr userDrawn="1"/>
          </p:nvSpPr>
          <p:spPr>
            <a:xfrm>
              <a:off x="0" y="6361235"/>
              <a:ext cx="901960" cy="496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a:latin typeface="Gotham Book" panose="02000604040000020004" pitchFamily="2" charset="0"/>
              </a:endParaRPr>
            </a:p>
          </p:txBody>
        </p:sp>
        <p:sp>
          <p:nvSpPr>
            <p:cNvPr id="24" name="Triangle 23">
              <a:extLst>
                <a:ext uri="{FF2B5EF4-FFF2-40B4-BE49-F238E27FC236}">
                  <a16:creationId xmlns:a16="http://schemas.microsoft.com/office/drawing/2014/main" id="{67B23528-AA85-F748-ABD6-4FA095793E24}"/>
                </a:ext>
              </a:extLst>
            </p:cNvPr>
            <p:cNvSpPr/>
            <p:nvPr userDrawn="1"/>
          </p:nvSpPr>
          <p:spPr>
            <a:xfrm rot="5403736">
              <a:off x="42256" y="6050921"/>
              <a:ext cx="883138" cy="730223"/>
            </a:xfrm>
            <a:prstGeom prst="triangle">
              <a:avLst>
                <a:gd name="adj" fmla="val 50938"/>
              </a:avLst>
            </a:prstGeom>
            <a:solidFill>
              <a:schemeClr val="accent4">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a:latin typeface="Gotham Book" panose="02000604040000020004" pitchFamily="2" charset="0"/>
              </a:endParaRPr>
            </a:p>
          </p:txBody>
        </p:sp>
        <p:sp>
          <p:nvSpPr>
            <p:cNvPr id="25" name="Triangle 24">
              <a:extLst>
                <a:ext uri="{FF2B5EF4-FFF2-40B4-BE49-F238E27FC236}">
                  <a16:creationId xmlns:a16="http://schemas.microsoft.com/office/drawing/2014/main" id="{2AF698A7-C7F2-034F-9596-3CBD50D01DC2}"/>
                </a:ext>
              </a:extLst>
            </p:cNvPr>
            <p:cNvSpPr/>
            <p:nvPr userDrawn="1"/>
          </p:nvSpPr>
          <p:spPr>
            <a:xfrm rot="4815961">
              <a:off x="123472" y="6121582"/>
              <a:ext cx="750729" cy="689237"/>
            </a:xfrm>
            <a:prstGeom prst="triangle">
              <a:avLst/>
            </a:prstGeom>
            <a:gradFill>
              <a:gsLst>
                <a:gs pos="0">
                  <a:srgbClr val="0477C3"/>
                </a:gs>
                <a:gs pos="99000">
                  <a:srgbClr val="26B5F7"/>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799" b="0" i="0">
                <a:latin typeface="Gotham Book" panose="02000604040000020004" pitchFamily="2" charset="0"/>
              </a:endParaRPr>
            </a:p>
          </p:txBody>
        </p:sp>
      </p:grpSp>
      <p:sp>
        <p:nvSpPr>
          <p:cNvPr id="15" name="Slide Number Placeholder 5">
            <a:extLst>
              <a:ext uri="{FF2B5EF4-FFF2-40B4-BE49-F238E27FC236}">
                <a16:creationId xmlns:a16="http://schemas.microsoft.com/office/drawing/2014/main" id="{7A937FDC-DA78-FF44-ABFA-A117541D5238}"/>
              </a:ext>
            </a:extLst>
          </p:cNvPr>
          <p:cNvSpPr>
            <a:spLocks noGrp="1"/>
          </p:cNvSpPr>
          <p:nvPr>
            <p:ph type="sldNum" sz="quarter" idx="4"/>
          </p:nvPr>
        </p:nvSpPr>
        <p:spPr>
          <a:xfrm>
            <a:off x="7207627" y="6474011"/>
            <a:ext cx="2743200" cy="365125"/>
          </a:xfrm>
          <a:prstGeom prst="rect">
            <a:avLst/>
          </a:prstGeom>
        </p:spPr>
        <p:txBody>
          <a:bodyPr vert="horz" lIns="91440" tIns="45720" rIns="91440" bIns="45720" rtlCol="0" anchor="ctr"/>
          <a:lstStyle>
            <a:lvl1pPr algn="r">
              <a:defRPr sz="1050">
                <a:solidFill>
                  <a:schemeClr val="tx1">
                    <a:tint val="75000"/>
                  </a:schemeClr>
                </a:solidFill>
                <a:latin typeface="Gotham Book" panose="02000604040000020004" pitchFamily="2" charset="0"/>
              </a:defRPr>
            </a:lvl1pPr>
          </a:lstStyle>
          <a:p>
            <a:fld id="{039C7415-12ED-1F44-BE03-24001F31E4F6}" type="slidenum">
              <a:rPr lang="en-US" smtClean="0"/>
              <a:pPr/>
              <a:t>‹#›</a:t>
            </a:fld>
            <a:endParaRPr lang="en-US"/>
          </a:p>
        </p:txBody>
      </p:sp>
      <p:pic>
        <p:nvPicPr>
          <p:cNvPr id="17" name="Graphic 16">
            <a:extLst>
              <a:ext uri="{FF2B5EF4-FFF2-40B4-BE49-F238E27FC236}">
                <a16:creationId xmlns:a16="http://schemas.microsoft.com/office/drawing/2014/main" id="{C216BA44-201C-984C-B141-0D97E04234C3}"/>
              </a:ext>
            </a:extLst>
          </p:cNvPr>
          <p:cNvPicPr>
            <a:picLocks noChangeAspect="1"/>
          </p:cNvPicPr>
          <p:nvPr userDrawn="1"/>
        </p:nvPicPr>
        <p:blipFill rotWithShape="1">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t="42970" b="41818"/>
          <a:stretch/>
        </p:blipFill>
        <p:spPr>
          <a:xfrm>
            <a:off x="10162425" y="6511679"/>
            <a:ext cx="1905000" cy="289784"/>
          </a:xfrm>
          <a:prstGeom prst="rect">
            <a:avLst/>
          </a:prstGeom>
        </p:spPr>
      </p:pic>
      <p:sp>
        <p:nvSpPr>
          <p:cNvPr id="20" name="Rectangle 19">
            <a:extLst>
              <a:ext uri="{FF2B5EF4-FFF2-40B4-BE49-F238E27FC236}">
                <a16:creationId xmlns:a16="http://schemas.microsoft.com/office/drawing/2014/main" id="{A9AB175F-B5E7-7D45-B153-F5410A39C714}"/>
              </a:ext>
            </a:extLst>
          </p:cNvPr>
          <p:cNvSpPr>
            <a:spLocks/>
          </p:cNvSpPr>
          <p:nvPr userDrawn="1"/>
        </p:nvSpPr>
        <p:spPr>
          <a:xfrm>
            <a:off x="1406426" y="6533946"/>
            <a:ext cx="2931252" cy="215444"/>
          </a:xfrm>
          <a:prstGeom prst="rect">
            <a:avLst/>
          </a:prstGeom>
          <a:noFill/>
          <a:ln>
            <a:noFill/>
          </a:ln>
        </p:spPr>
        <p:txBody>
          <a:bodyPr wrap="none" rIns="0">
            <a:spAutoFit/>
          </a:bodyPr>
          <a:lstStyle/>
          <a:p>
            <a:pPr lvl="0" algn="r" defTabSz="1217248" rtl="0" eaLnBrk="1" fontAlgn="base" hangingPunct="1">
              <a:spcBef>
                <a:spcPct val="0"/>
              </a:spcBef>
              <a:spcAft>
                <a:spcPct val="0"/>
              </a:spcAft>
            </a:pPr>
            <a:r>
              <a:rPr lang="en-US" sz="800" b="0" i="0" kern="1200">
                <a:solidFill>
                  <a:schemeClr val="tx1">
                    <a:lumMod val="65000"/>
                    <a:lumOff val="35000"/>
                  </a:schemeClr>
                </a:solidFill>
                <a:latin typeface="Gotham Book" panose="02000604040000020004" pitchFamily="2" charset="0"/>
                <a:ea typeface="+mn-ea"/>
                <a:cs typeface="Arial" panose="020B0604020202020204" pitchFamily="34" charset="0"/>
              </a:rPr>
              <a:t>Copyright © 2019 HCL Technologies Limited  |  www.hcltechsw.com</a:t>
            </a:r>
          </a:p>
        </p:txBody>
      </p:sp>
    </p:spTree>
    <p:extLst>
      <p:ext uri="{BB962C8B-B14F-4D97-AF65-F5344CB8AC3E}">
        <p14:creationId xmlns:p14="http://schemas.microsoft.com/office/powerpoint/2010/main" val="322980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6D470-D55A-4621-B88B-66CE7AD6CE1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E03069B-9A46-44B8-AD30-6D8350127DF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7D35308-2FFB-4742-BF48-262264790D44}"/>
              </a:ext>
            </a:extLst>
          </p:cNvPr>
          <p:cNvSpPr>
            <a:spLocks noGrp="1"/>
          </p:cNvSpPr>
          <p:nvPr>
            <p:ph type="dt" sz="half" idx="10"/>
          </p:nvPr>
        </p:nvSpPr>
        <p:spPr/>
        <p:txBody>
          <a:bodyPr/>
          <a:lstStyle/>
          <a:p>
            <a:fld id="{6D19B7BD-C47F-4047-ACFC-0CD49B5680D5}" type="datetimeFigureOut">
              <a:rPr lang="en-IN" smtClean="0"/>
              <a:t>26-06-2022</a:t>
            </a:fld>
            <a:endParaRPr lang="en-IN"/>
          </a:p>
        </p:txBody>
      </p:sp>
      <p:sp>
        <p:nvSpPr>
          <p:cNvPr id="5" name="Footer Placeholder 4">
            <a:extLst>
              <a:ext uri="{FF2B5EF4-FFF2-40B4-BE49-F238E27FC236}">
                <a16:creationId xmlns:a16="http://schemas.microsoft.com/office/drawing/2014/main" id="{EDD1A77F-7E6F-4787-B62A-F33C8025D6C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D1AA63E-49E2-4D67-821F-FB280FB728E5}"/>
              </a:ext>
            </a:extLst>
          </p:cNvPr>
          <p:cNvSpPr>
            <a:spLocks noGrp="1"/>
          </p:cNvSpPr>
          <p:nvPr>
            <p:ph type="sldNum" sz="quarter" idx="12"/>
          </p:nvPr>
        </p:nvSpPr>
        <p:spPr/>
        <p:txBody>
          <a:bodyPr/>
          <a:lstStyle/>
          <a:p>
            <a:fld id="{C562CD27-362B-4543-A62A-2BEFDA8E0966}" type="slidenum">
              <a:rPr lang="en-IN" smtClean="0"/>
              <a:t>‹#›</a:t>
            </a:fld>
            <a:endParaRPr lang="en-IN"/>
          </a:p>
        </p:txBody>
      </p:sp>
    </p:spTree>
    <p:extLst>
      <p:ext uri="{BB962C8B-B14F-4D97-AF65-F5344CB8AC3E}">
        <p14:creationId xmlns:p14="http://schemas.microsoft.com/office/powerpoint/2010/main" val="55415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140DA-2A96-4770-A485-4AF01B593F4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7A45DE03-16ED-4B76-A75B-9BA5D303E2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E758CF5-4E36-4DFA-8F68-E3E72534752D}"/>
              </a:ext>
            </a:extLst>
          </p:cNvPr>
          <p:cNvSpPr>
            <a:spLocks noGrp="1"/>
          </p:cNvSpPr>
          <p:nvPr>
            <p:ph type="dt" sz="half" idx="10"/>
          </p:nvPr>
        </p:nvSpPr>
        <p:spPr/>
        <p:txBody>
          <a:bodyPr/>
          <a:lstStyle/>
          <a:p>
            <a:fld id="{6D19B7BD-C47F-4047-ACFC-0CD49B5680D5}" type="datetimeFigureOut">
              <a:rPr lang="en-IN" smtClean="0"/>
              <a:t>26-06-2022</a:t>
            </a:fld>
            <a:endParaRPr lang="en-IN"/>
          </a:p>
        </p:txBody>
      </p:sp>
      <p:sp>
        <p:nvSpPr>
          <p:cNvPr id="5" name="Footer Placeholder 4">
            <a:extLst>
              <a:ext uri="{FF2B5EF4-FFF2-40B4-BE49-F238E27FC236}">
                <a16:creationId xmlns:a16="http://schemas.microsoft.com/office/drawing/2014/main" id="{B9973479-2073-48F0-8F09-1CC49E29AE0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C8C4207-2148-440E-A362-B5641B1B4BCD}"/>
              </a:ext>
            </a:extLst>
          </p:cNvPr>
          <p:cNvSpPr>
            <a:spLocks noGrp="1"/>
          </p:cNvSpPr>
          <p:nvPr>
            <p:ph type="sldNum" sz="quarter" idx="12"/>
          </p:nvPr>
        </p:nvSpPr>
        <p:spPr/>
        <p:txBody>
          <a:bodyPr/>
          <a:lstStyle/>
          <a:p>
            <a:fld id="{C562CD27-362B-4543-A62A-2BEFDA8E0966}" type="slidenum">
              <a:rPr lang="en-IN" smtClean="0"/>
              <a:t>‹#›</a:t>
            </a:fld>
            <a:endParaRPr lang="en-IN"/>
          </a:p>
        </p:txBody>
      </p:sp>
    </p:spTree>
    <p:extLst>
      <p:ext uri="{BB962C8B-B14F-4D97-AF65-F5344CB8AC3E}">
        <p14:creationId xmlns:p14="http://schemas.microsoft.com/office/powerpoint/2010/main" val="3275387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9C77B-6860-45B8-9F49-E32400E3DB9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E08B927-F0A3-418F-AC52-AC220F26C1D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3DBD8B95-72C3-40BA-B6FB-46462FE873F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2E0B48C3-E06B-45BC-89CF-FE80DEF6611D}"/>
              </a:ext>
            </a:extLst>
          </p:cNvPr>
          <p:cNvSpPr>
            <a:spLocks noGrp="1"/>
          </p:cNvSpPr>
          <p:nvPr>
            <p:ph type="dt" sz="half" idx="10"/>
          </p:nvPr>
        </p:nvSpPr>
        <p:spPr/>
        <p:txBody>
          <a:bodyPr/>
          <a:lstStyle/>
          <a:p>
            <a:fld id="{6D19B7BD-C47F-4047-ACFC-0CD49B5680D5}" type="datetimeFigureOut">
              <a:rPr lang="en-IN" smtClean="0"/>
              <a:t>26-06-2022</a:t>
            </a:fld>
            <a:endParaRPr lang="en-IN"/>
          </a:p>
        </p:txBody>
      </p:sp>
      <p:sp>
        <p:nvSpPr>
          <p:cNvPr id="6" name="Footer Placeholder 5">
            <a:extLst>
              <a:ext uri="{FF2B5EF4-FFF2-40B4-BE49-F238E27FC236}">
                <a16:creationId xmlns:a16="http://schemas.microsoft.com/office/drawing/2014/main" id="{717EE0B0-56B4-46BD-B0AA-443560647F3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593D991-5541-4710-A9A7-A9D03724105A}"/>
              </a:ext>
            </a:extLst>
          </p:cNvPr>
          <p:cNvSpPr>
            <a:spLocks noGrp="1"/>
          </p:cNvSpPr>
          <p:nvPr>
            <p:ph type="sldNum" sz="quarter" idx="12"/>
          </p:nvPr>
        </p:nvSpPr>
        <p:spPr/>
        <p:txBody>
          <a:bodyPr/>
          <a:lstStyle/>
          <a:p>
            <a:fld id="{C562CD27-362B-4543-A62A-2BEFDA8E0966}" type="slidenum">
              <a:rPr lang="en-IN" smtClean="0"/>
              <a:t>‹#›</a:t>
            </a:fld>
            <a:endParaRPr lang="en-IN"/>
          </a:p>
        </p:txBody>
      </p:sp>
    </p:spTree>
    <p:extLst>
      <p:ext uri="{BB962C8B-B14F-4D97-AF65-F5344CB8AC3E}">
        <p14:creationId xmlns:p14="http://schemas.microsoft.com/office/powerpoint/2010/main" val="982055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947F-88BF-4EC4-9619-B12B98497E06}"/>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FC94708-1963-402D-BFB1-034EF8FD3F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080CE9-DE58-4F36-B6AC-FFDFB655008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2F4EB74D-E32B-4E5D-B5FC-3DF740F132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C47C898-E0C5-4C25-88BA-5AFEEABEE61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68DA372F-9FD1-4C7A-8118-37B0BE3873E5}"/>
              </a:ext>
            </a:extLst>
          </p:cNvPr>
          <p:cNvSpPr>
            <a:spLocks noGrp="1"/>
          </p:cNvSpPr>
          <p:nvPr>
            <p:ph type="dt" sz="half" idx="10"/>
          </p:nvPr>
        </p:nvSpPr>
        <p:spPr/>
        <p:txBody>
          <a:bodyPr/>
          <a:lstStyle/>
          <a:p>
            <a:fld id="{6D19B7BD-C47F-4047-ACFC-0CD49B5680D5}" type="datetimeFigureOut">
              <a:rPr lang="en-IN" smtClean="0"/>
              <a:t>26-06-2022</a:t>
            </a:fld>
            <a:endParaRPr lang="en-IN"/>
          </a:p>
        </p:txBody>
      </p:sp>
      <p:sp>
        <p:nvSpPr>
          <p:cNvPr id="8" name="Footer Placeholder 7">
            <a:extLst>
              <a:ext uri="{FF2B5EF4-FFF2-40B4-BE49-F238E27FC236}">
                <a16:creationId xmlns:a16="http://schemas.microsoft.com/office/drawing/2014/main" id="{B7C60CEC-F689-4B21-BD41-305E8383FD94}"/>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19B367D4-2656-4323-971B-97DDCA062B36}"/>
              </a:ext>
            </a:extLst>
          </p:cNvPr>
          <p:cNvSpPr>
            <a:spLocks noGrp="1"/>
          </p:cNvSpPr>
          <p:nvPr>
            <p:ph type="sldNum" sz="quarter" idx="12"/>
          </p:nvPr>
        </p:nvSpPr>
        <p:spPr/>
        <p:txBody>
          <a:bodyPr/>
          <a:lstStyle/>
          <a:p>
            <a:fld id="{C562CD27-362B-4543-A62A-2BEFDA8E0966}" type="slidenum">
              <a:rPr lang="en-IN" smtClean="0"/>
              <a:t>‹#›</a:t>
            </a:fld>
            <a:endParaRPr lang="en-IN"/>
          </a:p>
        </p:txBody>
      </p:sp>
    </p:spTree>
    <p:extLst>
      <p:ext uri="{BB962C8B-B14F-4D97-AF65-F5344CB8AC3E}">
        <p14:creationId xmlns:p14="http://schemas.microsoft.com/office/powerpoint/2010/main" val="4220769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B446F-56F2-4543-8515-CBC2D8E5697D}"/>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F8F13FFA-472D-43B9-A624-D8D2AE38A73D}"/>
              </a:ext>
            </a:extLst>
          </p:cNvPr>
          <p:cNvSpPr>
            <a:spLocks noGrp="1"/>
          </p:cNvSpPr>
          <p:nvPr>
            <p:ph type="dt" sz="half" idx="10"/>
          </p:nvPr>
        </p:nvSpPr>
        <p:spPr/>
        <p:txBody>
          <a:bodyPr/>
          <a:lstStyle/>
          <a:p>
            <a:fld id="{6D19B7BD-C47F-4047-ACFC-0CD49B5680D5}" type="datetimeFigureOut">
              <a:rPr lang="en-IN" smtClean="0"/>
              <a:t>26-06-2022</a:t>
            </a:fld>
            <a:endParaRPr lang="en-IN"/>
          </a:p>
        </p:txBody>
      </p:sp>
      <p:sp>
        <p:nvSpPr>
          <p:cNvPr id="4" name="Footer Placeholder 3">
            <a:extLst>
              <a:ext uri="{FF2B5EF4-FFF2-40B4-BE49-F238E27FC236}">
                <a16:creationId xmlns:a16="http://schemas.microsoft.com/office/drawing/2014/main" id="{F8A1DD7E-0A15-4D28-AEC8-57E1D46B3038}"/>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4C7D2F81-CFC6-44AA-A86A-E4229B64CE32}"/>
              </a:ext>
            </a:extLst>
          </p:cNvPr>
          <p:cNvSpPr>
            <a:spLocks noGrp="1"/>
          </p:cNvSpPr>
          <p:nvPr>
            <p:ph type="sldNum" sz="quarter" idx="12"/>
          </p:nvPr>
        </p:nvSpPr>
        <p:spPr/>
        <p:txBody>
          <a:bodyPr/>
          <a:lstStyle/>
          <a:p>
            <a:fld id="{C562CD27-362B-4543-A62A-2BEFDA8E0966}" type="slidenum">
              <a:rPr lang="en-IN" smtClean="0"/>
              <a:t>‹#›</a:t>
            </a:fld>
            <a:endParaRPr lang="en-IN"/>
          </a:p>
        </p:txBody>
      </p:sp>
    </p:spTree>
    <p:extLst>
      <p:ext uri="{BB962C8B-B14F-4D97-AF65-F5344CB8AC3E}">
        <p14:creationId xmlns:p14="http://schemas.microsoft.com/office/powerpoint/2010/main" val="3131467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269CFE-2BB9-4E98-802C-0875BCA8564D}"/>
              </a:ext>
            </a:extLst>
          </p:cNvPr>
          <p:cNvSpPr>
            <a:spLocks noGrp="1"/>
          </p:cNvSpPr>
          <p:nvPr>
            <p:ph type="dt" sz="half" idx="10"/>
          </p:nvPr>
        </p:nvSpPr>
        <p:spPr/>
        <p:txBody>
          <a:bodyPr/>
          <a:lstStyle/>
          <a:p>
            <a:fld id="{6D19B7BD-C47F-4047-ACFC-0CD49B5680D5}" type="datetimeFigureOut">
              <a:rPr lang="en-IN" smtClean="0"/>
              <a:t>26-06-2022</a:t>
            </a:fld>
            <a:endParaRPr lang="en-IN"/>
          </a:p>
        </p:txBody>
      </p:sp>
      <p:sp>
        <p:nvSpPr>
          <p:cNvPr id="3" name="Footer Placeholder 2">
            <a:extLst>
              <a:ext uri="{FF2B5EF4-FFF2-40B4-BE49-F238E27FC236}">
                <a16:creationId xmlns:a16="http://schemas.microsoft.com/office/drawing/2014/main" id="{9DBC6FC3-681A-4E17-B245-017F455C930A}"/>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31B5807F-469C-4C53-80EC-83DA429F3A40}"/>
              </a:ext>
            </a:extLst>
          </p:cNvPr>
          <p:cNvSpPr>
            <a:spLocks noGrp="1"/>
          </p:cNvSpPr>
          <p:nvPr>
            <p:ph type="sldNum" sz="quarter" idx="12"/>
          </p:nvPr>
        </p:nvSpPr>
        <p:spPr/>
        <p:txBody>
          <a:bodyPr/>
          <a:lstStyle/>
          <a:p>
            <a:fld id="{C562CD27-362B-4543-A62A-2BEFDA8E0966}" type="slidenum">
              <a:rPr lang="en-IN" smtClean="0"/>
              <a:t>‹#›</a:t>
            </a:fld>
            <a:endParaRPr lang="en-IN"/>
          </a:p>
        </p:txBody>
      </p:sp>
    </p:spTree>
    <p:extLst>
      <p:ext uri="{BB962C8B-B14F-4D97-AF65-F5344CB8AC3E}">
        <p14:creationId xmlns:p14="http://schemas.microsoft.com/office/powerpoint/2010/main" val="39790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5BE54-6742-4C7F-A66D-CCF0A010B8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EBEC39BA-97C3-4D9E-B3A3-9ABACD659B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8DCEC2CD-5ACE-4ECA-B779-38CA94A3C2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7D3E58-5C6D-4816-AE42-E7ABCF5508D1}"/>
              </a:ext>
            </a:extLst>
          </p:cNvPr>
          <p:cNvSpPr>
            <a:spLocks noGrp="1"/>
          </p:cNvSpPr>
          <p:nvPr>
            <p:ph type="dt" sz="half" idx="10"/>
          </p:nvPr>
        </p:nvSpPr>
        <p:spPr/>
        <p:txBody>
          <a:bodyPr/>
          <a:lstStyle/>
          <a:p>
            <a:fld id="{6D19B7BD-C47F-4047-ACFC-0CD49B5680D5}" type="datetimeFigureOut">
              <a:rPr lang="en-IN" smtClean="0"/>
              <a:t>26-06-2022</a:t>
            </a:fld>
            <a:endParaRPr lang="en-IN"/>
          </a:p>
        </p:txBody>
      </p:sp>
      <p:sp>
        <p:nvSpPr>
          <p:cNvPr id="6" name="Footer Placeholder 5">
            <a:extLst>
              <a:ext uri="{FF2B5EF4-FFF2-40B4-BE49-F238E27FC236}">
                <a16:creationId xmlns:a16="http://schemas.microsoft.com/office/drawing/2014/main" id="{C4206B39-8A70-46C7-A1F5-B2FE7D9ABEB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E5BC5F4-3C74-47DC-A5AA-A477B07C0716}"/>
              </a:ext>
            </a:extLst>
          </p:cNvPr>
          <p:cNvSpPr>
            <a:spLocks noGrp="1"/>
          </p:cNvSpPr>
          <p:nvPr>
            <p:ph type="sldNum" sz="quarter" idx="12"/>
          </p:nvPr>
        </p:nvSpPr>
        <p:spPr/>
        <p:txBody>
          <a:bodyPr/>
          <a:lstStyle/>
          <a:p>
            <a:fld id="{C562CD27-362B-4543-A62A-2BEFDA8E0966}" type="slidenum">
              <a:rPr lang="en-IN" smtClean="0"/>
              <a:t>‹#›</a:t>
            </a:fld>
            <a:endParaRPr lang="en-IN"/>
          </a:p>
        </p:txBody>
      </p:sp>
    </p:spTree>
    <p:extLst>
      <p:ext uri="{BB962C8B-B14F-4D97-AF65-F5344CB8AC3E}">
        <p14:creationId xmlns:p14="http://schemas.microsoft.com/office/powerpoint/2010/main" val="1660173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6F1B4-F96E-4CCC-BE2C-673C0BBD1A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055F7F4E-9305-4F90-8673-6FBFE4EA12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66FDD5CD-E51D-488B-9D7D-E50F547E0A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F9EB8A-EF1F-427F-9756-4A49327F0A37}"/>
              </a:ext>
            </a:extLst>
          </p:cNvPr>
          <p:cNvSpPr>
            <a:spLocks noGrp="1"/>
          </p:cNvSpPr>
          <p:nvPr>
            <p:ph type="dt" sz="half" idx="10"/>
          </p:nvPr>
        </p:nvSpPr>
        <p:spPr/>
        <p:txBody>
          <a:bodyPr/>
          <a:lstStyle/>
          <a:p>
            <a:fld id="{6D19B7BD-C47F-4047-ACFC-0CD49B5680D5}" type="datetimeFigureOut">
              <a:rPr lang="en-IN" smtClean="0"/>
              <a:t>26-06-2022</a:t>
            </a:fld>
            <a:endParaRPr lang="en-IN"/>
          </a:p>
        </p:txBody>
      </p:sp>
      <p:sp>
        <p:nvSpPr>
          <p:cNvPr id="6" name="Footer Placeholder 5">
            <a:extLst>
              <a:ext uri="{FF2B5EF4-FFF2-40B4-BE49-F238E27FC236}">
                <a16:creationId xmlns:a16="http://schemas.microsoft.com/office/drawing/2014/main" id="{F2DC4AA1-A37E-447C-859D-03CE6ABDF1F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DE30B12-31B7-4C9E-B82E-C0CF3E54CCB4}"/>
              </a:ext>
            </a:extLst>
          </p:cNvPr>
          <p:cNvSpPr>
            <a:spLocks noGrp="1"/>
          </p:cNvSpPr>
          <p:nvPr>
            <p:ph type="sldNum" sz="quarter" idx="12"/>
          </p:nvPr>
        </p:nvSpPr>
        <p:spPr/>
        <p:txBody>
          <a:bodyPr/>
          <a:lstStyle/>
          <a:p>
            <a:fld id="{C562CD27-362B-4543-A62A-2BEFDA8E0966}" type="slidenum">
              <a:rPr lang="en-IN" smtClean="0"/>
              <a:t>‹#›</a:t>
            </a:fld>
            <a:endParaRPr lang="en-IN"/>
          </a:p>
        </p:txBody>
      </p:sp>
    </p:spTree>
    <p:extLst>
      <p:ext uri="{BB962C8B-B14F-4D97-AF65-F5344CB8AC3E}">
        <p14:creationId xmlns:p14="http://schemas.microsoft.com/office/powerpoint/2010/main" val="3439107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6CB048-39CC-4242-B189-870FEAA453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394E8D8-0BC0-44DC-879E-D5B948CB5A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E1BD10E-6910-48BE-B294-442E4BEBCA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19B7BD-C47F-4047-ACFC-0CD49B5680D5}" type="datetimeFigureOut">
              <a:rPr lang="en-IN" smtClean="0"/>
              <a:t>26-06-2022</a:t>
            </a:fld>
            <a:endParaRPr lang="en-IN"/>
          </a:p>
        </p:txBody>
      </p:sp>
      <p:sp>
        <p:nvSpPr>
          <p:cNvPr id="5" name="Footer Placeholder 4">
            <a:extLst>
              <a:ext uri="{FF2B5EF4-FFF2-40B4-BE49-F238E27FC236}">
                <a16:creationId xmlns:a16="http://schemas.microsoft.com/office/drawing/2014/main" id="{E9B54CEA-86A9-4777-ADF4-661C36837E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49C6E90A-B887-4BAF-A18E-0537F07991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62CD27-362B-4543-A62A-2BEFDA8E0966}" type="slidenum">
              <a:rPr lang="en-IN" smtClean="0"/>
              <a:t>‹#›</a:t>
            </a:fld>
            <a:endParaRPr lang="en-IN"/>
          </a:p>
        </p:txBody>
      </p:sp>
    </p:spTree>
    <p:extLst>
      <p:ext uri="{BB962C8B-B14F-4D97-AF65-F5344CB8AC3E}">
        <p14:creationId xmlns:p14="http://schemas.microsoft.com/office/powerpoint/2010/main" val="2833561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Rounded Corners 19"/>
          <p:cNvSpPr/>
          <p:nvPr/>
        </p:nvSpPr>
        <p:spPr bwMode="auto">
          <a:xfrm>
            <a:off x="6172200" y="4201147"/>
            <a:ext cx="2815732" cy="1461860"/>
          </a:xfrm>
          <a:prstGeom prst="roundRect">
            <a:avLst/>
          </a:prstGeom>
          <a:solidFill>
            <a:schemeClr val="accent3">
              <a:lumMod val="20000"/>
              <a:lumOff val="80000"/>
            </a:schemeClr>
          </a:solid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chemeClr val="tx1"/>
              </a:solidFill>
              <a:latin typeface="Arial" panose="020B0604020202020204" pitchFamily="34" charset="0"/>
            </a:endParaRPr>
          </a:p>
        </p:txBody>
      </p:sp>
      <p:sp>
        <p:nvSpPr>
          <p:cNvPr id="25" name="Rectangle: Rounded Corners 24"/>
          <p:cNvSpPr/>
          <p:nvPr/>
        </p:nvSpPr>
        <p:spPr bwMode="auto">
          <a:xfrm>
            <a:off x="6158009" y="2278677"/>
            <a:ext cx="2829925" cy="1430206"/>
          </a:xfrm>
          <a:prstGeom prst="roundRect">
            <a:avLst/>
          </a:prstGeom>
          <a:solidFill>
            <a:schemeClr val="tx2">
              <a:lumMod val="20000"/>
              <a:lumOff val="80000"/>
            </a:schemeClr>
          </a:solid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chemeClr val="tx1"/>
              </a:solidFill>
              <a:latin typeface="Arial" panose="020B0604020202020204" pitchFamily="34" charset="0"/>
            </a:endParaRPr>
          </a:p>
        </p:txBody>
      </p:sp>
      <p:sp>
        <p:nvSpPr>
          <p:cNvPr id="31" name="TextBox 30"/>
          <p:cNvSpPr txBox="1"/>
          <p:nvPr/>
        </p:nvSpPr>
        <p:spPr>
          <a:xfrm>
            <a:off x="6158008" y="2321876"/>
            <a:ext cx="2829925" cy="369332"/>
          </a:xfrm>
          <a:prstGeom prst="rect">
            <a:avLst/>
          </a:prstGeom>
          <a:noFill/>
        </p:spPr>
        <p:txBody>
          <a:bodyPr wrap="square" rtlCol="0">
            <a:spAutoFit/>
          </a:bodyPr>
          <a:lstStyle/>
          <a:p>
            <a:pPr algn="ctr"/>
            <a:r>
              <a:rPr lang="en-US" dirty="0"/>
              <a:t>Host 1</a:t>
            </a:r>
          </a:p>
        </p:txBody>
      </p:sp>
      <p:sp>
        <p:nvSpPr>
          <p:cNvPr id="2" name="Title 1"/>
          <p:cNvSpPr>
            <a:spLocks noGrp="1"/>
          </p:cNvSpPr>
          <p:nvPr>
            <p:ph type="title"/>
          </p:nvPr>
        </p:nvSpPr>
        <p:spPr/>
        <p:txBody>
          <a:bodyPr>
            <a:normAutofit fontScale="90000"/>
          </a:bodyPr>
          <a:lstStyle/>
          <a:p>
            <a:pPr defTabSz="1218885">
              <a:spcBef>
                <a:spcPts val="0"/>
              </a:spcBef>
              <a:defRPr/>
            </a:pPr>
            <a:r>
              <a:rPr lang="en-US" sz="2400" b="1" dirty="0">
                <a:solidFill>
                  <a:srgbClr val="00649D"/>
                </a:solidFill>
                <a:latin typeface="Arial" panose="020B0604020202020204" pitchFamily="34" charset="0"/>
                <a:cs typeface="Arial" panose="020B0604020202020204" pitchFamily="34" charset="0"/>
              </a:rPr>
              <a:t>An agent is a lightweight process that usually runs on a deployment-target host </a:t>
            </a:r>
          </a:p>
        </p:txBody>
      </p:sp>
      <p:sp>
        <p:nvSpPr>
          <p:cNvPr id="9" name="Rectangle: Rounded Corners 8"/>
          <p:cNvSpPr/>
          <p:nvPr/>
        </p:nvSpPr>
        <p:spPr bwMode="auto">
          <a:xfrm>
            <a:off x="1321331" y="2844320"/>
            <a:ext cx="2459310" cy="2035874"/>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chemeClr val="tx1"/>
              </a:solidFill>
              <a:latin typeface="Arial" panose="020B0604020202020204" pitchFamily="34" charset="0"/>
            </a:endParaRPr>
          </a:p>
        </p:txBody>
      </p:sp>
      <p:grpSp>
        <p:nvGrpSpPr>
          <p:cNvPr id="14" name="Group 13"/>
          <p:cNvGrpSpPr/>
          <p:nvPr/>
        </p:nvGrpSpPr>
        <p:grpSpPr>
          <a:xfrm>
            <a:off x="1613934" y="3555381"/>
            <a:ext cx="2117997" cy="1080655"/>
            <a:chOff x="1371600" y="2050472"/>
            <a:chExt cx="2117997" cy="1080655"/>
          </a:xfrm>
        </p:grpSpPr>
        <p:sp>
          <p:nvSpPr>
            <p:cNvPr id="6" name="Rectangle: Rounded Corners 5"/>
            <p:cNvSpPr/>
            <p:nvPr/>
          </p:nvSpPr>
          <p:spPr bwMode="auto">
            <a:xfrm>
              <a:off x="1371600" y="2050472"/>
              <a:ext cx="1884218" cy="1080655"/>
            </a:xfrm>
            <a:prstGeom prst="roundRect">
              <a:avLst/>
            </a:prstGeom>
            <a:solidFill>
              <a:schemeClr val="accent5">
                <a:lumMod val="20000"/>
                <a:lumOff val="80000"/>
              </a:schemeClr>
            </a:solid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chemeClr val="tx1"/>
                </a:solidFill>
                <a:latin typeface="Arial" panose="020B0604020202020204" pitchFamily="34" charset="0"/>
              </a:endParaRPr>
            </a:p>
          </p:txBody>
        </p:sp>
        <p:pic>
          <p:nvPicPr>
            <p:cNvPr id="7" name="Picture 15" descr="C:\!!!!Clip_art\!!!Large_Emf_collection\Server_3XLarge_145pc.e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9712" y="2223314"/>
              <a:ext cx="399186" cy="718534"/>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2041797" y="2364045"/>
              <a:ext cx="1447800" cy="400110"/>
            </a:xfrm>
            <a:prstGeom prst="rect">
              <a:avLst/>
            </a:prstGeom>
            <a:noFill/>
          </p:spPr>
          <p:txBody>
            <a:bodyPr wrap="square" rtlCol="0">
              <a:spAutoFit/>
            </a:bodyPr>
            <a:lstStyle/>
            <a:p>
              <a:r>
                <a:rPr lang="en-US" sz="2000" dirty="0"/>
                <a:t>Server</a:t>
              </a:r>
            </a:p>
          </p:txBody>
        </p:sp>
      </p:grpSp>
      <p:sp>
        <p:nvSpPr>
          <p:cNvPr id="18" name="TextBox 17"/>
          <p:cNvSpPr txBox="1"/>
          <p:nvPr/>
        </p:nvSpPr>
        <p:spPr>
          <a:xfrm>
            <a:off x="1090517" y="2975072"/>
            <a:ext cx="3048000" cy="338554"/>
          </a:xfrm>
          <a:prstGeom prst="rect">
            <a:avLst/>
          </a:prstGeom>
          <a:noFill/>
        </p:spPr>
        <p:txBody>
          <a:bodyPr wrap="square" rtlCol="0">
            <a:spAutoFit/>
          </a:bodyPr>
          <a:lstStyle/>
          <a:p>
            <a:pPr algn="ctr"/>
            <a:r>
              <a:rPr lang="en-US" sz="1600" dirty="0"/>
              <a:t>HCL Launch</a:t>
            </a:r>
          </a:p>
        </p:txBody>
      </p:sp>
      <p:sp>
        <p:nvSpPr>
          <p:cNvPr id="33" name="TextBox 32"/>
          <p:cNvSpPr txBox="1"/>
          <p:nvPr/>
        </p:nvSpPr>
        <p:spPr>
          <a:xfrm>
            <a:off x="6206595" y="4257222"/>
            <a:ext cx="2732748" cy="370519"/>
          </a:xfrm>
          <a:prstGeom prst="rect">
            <a:avLst/>
          </a:prstGeom>
          <a:noFill/>
        </p:spPr>
        <p:txBody>
          <a:bodyPr wrap="square" rtlCol="0">
            <a:spAutoFit/>
          </a:bodyPr>
          <a:lstStyle/>
          <a:p>
            <a:pPr algn="ctr"/>
            <a:r>
              <a:rPr lang="en-US" dirty="0"/>
              <a:t>Host 2</a:t>
            </a:r>
          </a:p>
        </p:txBody>
      </p:sp>
      <p:sp>
        <p:nvSpPr>
          <p:cNvPr id="42" name="Right Brace 41"/>
          <p:cNvSpPr/>
          <p:nvPr/>
        </p:nvSpPr>
        <p:spPr bwMode="auto">
          <a:xfrm>
            <a:off x="8890756" y="2057401"/>
            <a:ext cx="1580583" cy="3758007"/>
          </a:xfrm>
          <a:prstGeom prst="rightBrace">
            <a:avLst/>
          </a:prstGeom>
          <a:no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latin typeface="Arial" panose="020B0604020202020204" pitchFamily="34" charset="0"/>
            </a:endParaRPr>
          </a:p>
        </p:txBody>
      </p:sp>
      <p:sp>
        <p:nvSpPr>
          <p:cNvPr id="43" name="TextBox 42"/>
          <p:cNvSpPr txBox="1"/>
          <p:nvPr/>
        </p:nvSpPr>
        <p:spPr>
          <a:xfrm>
            <a:off x="10579393" y="3657601"/>
            <a:ext cx="1066800" cy="646331"/>
          </a:xfrm>
          <a:prstGeom prst="rect">
            <a:avLst/>
          </a:prstGeom>
          <a:noFill/>
        </p:spPr>
        <p:txBody>
          <a:bodyPr wrap="square" rtlCol="0">
            <a:spAutoFit/>
          </a:bodyPr>
          <a:lstStyle/>
          <a:p>
            <a:r>
              <a:rPr lang="en-US" dirty="0"/>
              <a:t>Target servers</a:t>
            </a:r>
          </a:p>
        </p:txBody>
      </p:sp>
      <p:grpSp>
        <p:nvGrpSpPr>
          <p:cNvPr id="41" name="Group 40"/>
          <p:cNvGrpSpPr/>
          <p:nvPr/>
        </p:nvGrpSpPr>
        <p:grpSpPr>
          <a:xfrm>
            <a:off x="3491485" y="2734311"/>
            <a:ext cx="5380221" cy="2730573"/>
            <a:chOff x="3489896" y="2734310"/>
            <a:chExt cx="5380221" cy="2730573"/>
          </a:xfrm>
        </p:grpSpPr>
        <p:grpSp>
          <p:nvGrpSpPr>
            <p:cNvPr id="39" name="Group 38"/>
            <p:cNvGrpSpPr/>
            <p:nvPr/>
          </p:nvGrpSpPr>
          <p:grpSpPr>
            <a:xfrm>
              <a:off x="6399211" y="2734310"/>
              <a:ext cx="2470906" cy="781651"/>
              <a:chOff x="6399211" y="2734310"/>
              <a:chExt cx="2470906" cy="781651"/>
            </a:xfrm>
          </p:grpSpPr>
          <p:sp>
            <p:nvSpPr>
              <p:cNvPr id="49" name="Rectangle: Rounded Corners 48"/>
              <p:cNvSpPr/>
              <p:nvPr/>
            </p:nvSpPr>
            <p:spPr bwMode="auto">
              <a:xfrm>
                <a:off x="6399211" y="2734310"/>
                <a:ext cx="2357321" cy="781651"/>
              </a:xfrm>
              <a:prstGeom prst="roundRect">
                <a:avLst/>
              </a:prstGeom>
              <a:solidFill>
                <a:schemeClr val="accent5">
                  <a:lumMod val="20000"/>
                  <a:lumOff val="80000"/>
                </a:schemeClr>
              </a:solid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chemeClr val="tx1"/>
                  </a:solidFill>
                  <a:latin typeface="Arial" panose="020B0604020202020204" pitchFamily="34" charset="0"/>
                </a:endParaRPr>
              </a:p>
            </p:txBody>
          </p:sp>
          <p:grpSp>
            <p:nvGrpSpPr>
              <p:cNvPr id="26" name="Group 25"/>
              <p:cNvGrpSpPr/>
              <p:nvPr/>
            </p:nvGrpSpPr>
            <p:grpSpPr>
              <a:xfrm>
                <a:off x="6691986" y="2844320"/>
                <a:ext cx="567157" cy="587472"/>
                <a:chOff x="4191243" y="5699125"/>
                <a:chExt cx="228358" cy="236538"/>
              </a:xfrm>
            </p:grpSpPr>
            <p:sp>
              <p:nvSpPr>
                <p:cNvPr id="27" name="Freeform 13"/>
                <p:cNvSpPr>
                  <a:spLocks/>
                </p:cNvSpPr>
                <p:nvPr/>
              </p:nvSpPr>
              <p:spPr bwMode="auto">
                <a:xfrm>
                  <a:off x="4198938" y="5699125"/>
                  <a:ext cx="220663" cy="236538"/>
                </a:xfrm>
                <a:custGeom>
                  <a:avLst/>
                  <a:gdLst>
                    <a:gd name="T0" fmla="*/ 49 w 58"/>
                    <a:gd name="T1" fmla="*/ 32 h 62"/>
                    <a:gd name="T2" fmla="*/ 48 w 58"/>
                    <a:gd name="T3" fmla="*/ 28 h 62"/>
                    <a:gd name="T4" fmla="*/ 57 w 58"/>
                    <a:gd name="T5" fmla="*/ 21 h 62"/>
                    <a:gd name="T6" fmla="*/ 58 w 58"/>
                    <a:gd name="T7" fmla="*/ 20 h 62"/>
                    <a:gd name="T8" fmla="*/ 52 w 58"/>
                    <a:gd name="T9" fmla="*/ 12 h 62"/>
                    <a:gd name="T10" fmla="*/ 41 w 58"/>
                    <a:gd name="T11" fmla="*/ 16 h 62"/>
                    <a:gd name="T12" fmla="*/ 35 w 58"/>
                    <a:gd name="T13" fmla="*/ 13 h 62"/>
                    <a:gd name="T14" fmla="*/ 33 w 58"/>
                    <a:gd name="T15" fmla="*/ 2 h 62"/>
                    <a:gd name="T16" fmla="*/ 24 w 58"/>
                    <a:gd name="T17" fmla="*/ 0 h 62"/>
                    <a:gd name="T18" fmla="*/ 23 w 58"/>
                    <a:gd name="T19" fmla="*/ 2 h 62"/>
                    <a:gd name="T20" fmla="*/ 21 w 58"/>
                    <a:gd name="T21" fmla="*/ 13 h 62"/>
                    <a:gd name="T22" fmla="*/ 15 w 58"/>
                    <a:gd name="T23" fmla="*/ 16 h 62"/>
                    <a:gd name="T24" fmla="*/ 5 w 58"/>
                    <a:gd name="T25" fmla="*/ 12 h 62"/>
                    <a:gd name="T26" fmla="*/ 0 w 58"/>
                    <a:gd name="T27" fmla="*/ 20 h 62"/>
                    <a:gd name="T28" fmla="*/ 8 w 58"/>
                    <a:gd name="T29" fmla="*/ 28 h 62"/>
                    <a:gd name="T30" fmla="*/ 8 w 58"/>
                    <a:gd name="T31" fmla="*/ 32 h 62"/>
                    <a:gd name="T32" fmla="*/ 8 w 58"/>
                    <a:gd name="T33" fmla="*/ 36 h 62"/>
                    <a:gd name="T34" fmla="*/ 1 w 58"/>
                    <a:gd name="T35" fmla="*/ 42 h 62"/>
                    <a:gd name="T36" fmla="*/ 0 w 58"/>
                    <a:gd name="T37" fmla="*/ 43 h 62"/>
                    <a:gd name="T38" fmla="*/ 5 w 58"/>
                    <a:gd name="T39" fmla="*/ 52 h 62"/>
                    <a:gd name="T40" fmla="*/ 15 w 58"/>
                    <a:gd name="T41" fmla="*/ 48 h 62"/>
                    <a:gd name="T42" fmla="*/ 21 w 58"/>
                    <a:gd name="T43" fmla="*/ 51 h 62"/>
                    <a:gd name="T44" fmla="*/ 23 w 58"/>
                    <a:gd name="T45" fmla="*/ 62 h 62"/>
                    <a:gd name="T46" fmla="*/ 33 w 58"/>
                    <a:gd name="T47" fmla="*/ 62 h 62"/>
                    <a:gd name="T48" fmla="*/ 34 w 58"/>
                    <a:gd name="T49" fmla="*/ 61 h 62"/>
                    <a:gd name="T50" fmla="*/ 35 w 58"/>
                    <a:gd name="T51" fmla="*/ 51 h 62"/>
                    <a:gd name="T52" fmla="*/ 41 w 58"/>
                    <a:gd name="T53" fmla="*/ 47 h 62"/>
                    <a:gd name="T54" fmla="*/ 52 w 58"/>
                    <a:gd name="T55" fmla="*/ 51 h 62"/>
                    <a:gd name="T56" fmla="*/ 53 w 58"/>
                    <a:gd name="T57" fmla="*/ 50 h 62"/>
                    <a:gd name="T58" fmla="*/ 57 w 58"/>
                    <a:gd name="T59" fmla="*/ 43 h 62"/>
                    <a:gd name="T60" fmla="*/ 48 w 58"/>
                    <a:gd name="T61" fmla="*/ 36 h 62"/>
                    <a:gd name="T62" fmla="*/ 49 w 58"/>
                    <a:gd name="T63"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 h="62">
                      <a:moveTo>
                        <a:pt x="49" y="32"/>
                      </a:moveTo>
                      <a:cubicBezTo>
                        <a:pt x="49" y="31"/>
                        <a:pt x="49" y="29"/>
                        <a:pt x="48" y="28"/>
                      </a:cubicBezTo>
                      <a:cubicBezTo>
                        <a:pt x="57" y="21"/>
                        <a:pt x="57" y="21"/>
                        <a:pt x="57" y="21"/>
                      </a:cubicBezTo>
                      <a:cubicBezTo>
                        <a:pt x="58" y="20"/>
                        <a:pt x="58" y="20"/>
                        <a:pt x="58" y="20"/>
                      </a:cubicBezTo>
                      <a:cubicBezTo>
                        <a:pt x="52" y="12"/>
                        <a:pt x="52" y="12"/>
                        <a:pt x="52" y="12"/>
                      </a:cubicBezTo>
                      <a:cubicBezTo>
                        <a:pt x="41" y="16"/>
                        <a:pt x="41" y="16"/>
                        <a:pt x="41" y="16"/>
                      </a:cubicBezTo>
                      <a:cubicBezTo>
                        <a:pt x="40" y="15"/>
                        <a:pt x="37" y="13"/>
                        <a:pt x="35" y="13"/>
                      </a:cubicBezTo>
                      <a:cubicBezTo>
                        <a:pt x="33" y="2"/>
                        <a:pt x="33" y="2"/>
                        <a:pt x="33" y="2"/>
                      </a:cubicBezTo>
                      <a:cubicBezTo>
                        <a:pt x="24" y="0"/>
                        <a:pt x="24" y="0"/>
                        <a:pt x="24" y="0"/>
                      </a:cubicBezTo>
                      <a:cubicBezTo>
                        <a:pt x="23" y="2"/>
                        <a:pt x="23" y="2"/>
                        <a:pt x="23" y="2"/>
                      </a:cubicBezTo>
                      <a:cubicBezTo>
                        <a:pt x="21" y="13"/>
                        <a:pt x="21" y="13"/>
                        <a:pt x="21" y="13"/>
                      </a:cubicBezTo>
                      <a:cubicBezTo>
                        <a:pt x="19" y="13"/>
                        <a:pt x="17" y="15"/>
                        <a:pt x="15" y="16"/>
                      </a:cubicBezTo>
                      <a:cubicBezTo>
                        <a:pt x="5" y="12"/>
                        <a:pt x="5" y="12"/>
                        <a:pt x="5" y="12"/>
                      </a:cubicBezTo>
                      <a:cubicBezTo>
                        <a:pt x="0" y="20"/>
                        <a:pt x="0" y="20"/>
                        <a:pt x="0" y="20"/>
                      </a:cubicBezTo>
                      <a:cubicBezTo>
                        <a:pt x="8" y="28"/>
                        <a:pt x="8" y="28"/>
                        <a:pt x="8" y="28"/>
                      </a:cubicBezTo>
                      <a:cubicBezTo>
                        <a:pt x="8" y="29"/>
                        <a:pt x="8" y="30"/>
                        <a:pt x="8" y="32"/>
                      </a:cubicBezTo>
                      <a:cubicBezTo>
                        <a:pt x="8" y="33"/>
                        <a:pt x="8" y="35"/>
                        <a:pt x="8" y="36"/>
                      </a:cubicBezTo>
                      <a:cubicBezTo>
                        <a:pt x="1" y="42"/>
                        <a:pt x="1" y="42"/>
                        <a:pt x="1" y="42"/>
                      </a:cubicBezTo>
                      <a:cubicBezTo>
                        <a:pt x="0" y="43"/>
                        <a:pt x="0" y="43"/>
                        <a:pt x="0" y="43"/>
                      </a:cubicBezTo>
                      <a:cubicBezTo>
                        <a:pt x="5" y="52"/>
                        <a:pt x="5" y="52"/>
                        <a:pt x="5" y="52"/>
                      </a:cubicBezTo>
                      <a:cubicBezTo>
                        <a:pt x="15" y="48"/>
                        <a:pt x="15" y="48"/>
                        <a:pt x="15" y="48"/>
                      </a:cubicBezTo>
                      <a:cubicBezTo>
                        <a:pt x="17" y="49"/>
                        <a:pt x="19" y="50"/>
                        <a:pt x="21" y="51"/>
                      </a:cubicBezTo>
                      <a:cubicBezTo>
                        <a:pt x="23" y="62"/>
                        <a:pt x="23" y="62"/>
                        <a:pt x="23" y="62"/>
                      </a:cubicBezTo>
                      <a:cubicBezTo>
                        <a:pt x="33" y="62"/>
                        <a:pt x="33" y="62"/>
                        <a:pt x="33" y="62"/>
                      </a:cubicBezTo>
                      <a:cubicBezTo>
                        <a:pt x="34" y="61"/>
                        <a:pt x="34" y="61"/>
                        <a:pt x="34" y="61"/>
                      </a:cubicBezTo>
                      <a:cubicBezTo>
                        <a:pt x="35" y="51"/>
                        <a:pt x="35" y="51"/>
                        <a:pt x="35" y="51"/>
                      </a:cubicBezTo>
                      <a:cubicBezTo>
                        <a:pt x="37" y="50"/>
                        <a:pt x="40" y="49"/>
                        <a:pt x="41" y="47"/>
                      </a:cubicBezTo>
                      <a:cubicBezTo>
                        <a:pt x="52" y="51"/>
                        <a:pt x="52" y="51"/>
                        <a:pt x="52" y="51"/>
                      </a:cubicBezTo>
                      <a:cubicBezTo>
                        <a:pt x="53" y="50"/>
                        <a:pt x="53" y="50"/>
                        <a:pt x="53" y="50"/>
                      </a:cubicBezTo>
                      <a:cubicBezTo>
                        <a:pt x="57" y="43"/>
                        <a:pt x="57" y="43"/>
                        <a:pt x="57" y="43"/>
                      </a:cubicBezTo>
                      <a:cubicBezTo>
                        <a:pt x="48" y="36"/>
                        <a:pt x="48" y="36"/>
                        <a:pt x="48" y="36"/>
                      </a:cubicBezTo>
                      <a:cubicBezTo>
                        <a:pt x="49" y="34"/>
                        <a:pt x="49" y="33"/>
                        <a:pt x="49" y="32"/>
                      </a:cubicBezTo>
                      <a:close/>
                    </a:path>
                  </a:pathLst>
                </a:custGeom>
                <a:solidFill>
                  <a:srgbClr val="5383A6"/>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14"/>
                <p:cNvSpPr>
                  <a:spLocks/>
                </p:cNvSpPr>
                <p:nvPr/>
              </p:nvSpPr>
              <p:spPr bwMode="auto">
                <a:xfrm>
                  <a:off x="4191243" y="5699125"/>
                  <a:ext cx="217488" cy="233363"/>
                </a:xfrm>
                <a:custGeom>
                  <a:avLst/>
                  <a:gdLst>
                    <a:gd name="T0" fmla="*/ 49 w 57"/>
                    <a:gd name="T1" fmla="*/ 31 h 61"/>
                    <a:gd name="T2" fmla="*/ 48 w 57"/>
                    <a:gd name="T3" fmla="*/ 27 h 61"/>
                    <a:gd name="T4" fmla="*/ 57 w 57"/>
                    <a:gd name="T5" fmla="*/ 20 h 61"/>
                    <a:gd name="T6" fmla="*/ 52 w 57"/>
                    <a:gd name="T7" fmla="*/ 11 h 61"/>
                    <a:gd name="T8" fmla="*/ 42 w 57"/>
                    <a:gd name="T9" fmla="*/ 15 h 61"/>
                    <a:gd name="T10" fmla="*/ 35 w 57"/>
                    <a:gd name="T11" fmla="*/ 11 h 61"/>
                    <a:gd name="T12" fmla="*/ 33 w 57"/>
                    <a:gd name="T13" fmla="*/ 0 h 61"/>
                    <a:gd name="T14" fmla="*/ 23 w 57"/>
                    <a:gd name="T15" fmla="*/ 0 h 61"/>
                    <a:gd name="T16" fmla="*/ 21 w 57"/>
                    <a:gd name="T17" fmla="*/ 11 h 61"/>
                    <a:gd name="T18" fmla="*/ 15 w 57"/>
                    <a:gd name="T19" fmla="*/ 15 h 61"/>
                    <a:gd name="T20" fmla="*/ 5 w 57"/>
                    <a:gd name="T21" fmla="*/ 11 h 61"/>
                    <a:gd name="T22" fmla="*/ 0 w 57"/>
                    <a:gd name="T23" fmla="*/ 19 h 61"/>
                    <a:gd name="T24" fmla="*/ 8 w 57"/>
                    <a:gd name="T25" fmla="*/ 26 h 61"/>
                    <a:gd name="T26" fmla="*/ 8 w 57"/>
                    <a:gd name="T27" fmla="*/ 31 h 61"/>
                    <a:gd name="T28" fmla="*/ 8 w 57"/>
                    <a:gd name="T29" fmla="*/ 35 h 61"/>
                    <a:gd name="T30" fmla="*/ 0 w 57"/>
                    <a:gd name="T31" fmla="*/ 42 h 61"/>
                    <a:gd name="T32" fmla="*/ 5 w 57"/>
                    <a:gd name="T33" fmla="*/ 51 h 61"/>
                    <a:gd name="T34" fmla="*/ 15 w 57"/>
                    <a:gd name="T35" fmla="*/ 46 h 61"/>
                    <a:gd name="T36" fmla="*/ 21 w 57"/>
                    <a:gd name="T37" fmla="*/ 50 h 61"/>
                    <a:gd name="T38" fmla="*/ 23 w 57"/>
                    <a:gd name="T39" fmla="*/ 61 h 61"/>
                    <a:gd name="T40" fmla="*/ 33 w 57"/>
                    <a:gd name="T41" fmla="*/ 61 h 61"/>
                    <a:gd name="T42" fmla="*/ 35 w 57"/>
                    <a:gd name="T43" fmla="*/ 50 h 61"/>
                    <a:gd name="T44" fmla="*/ 42 w 57"/>
                    <a:gd name="T45" fmla="*/ 46 h 61"/>
                    <a:gd name="T46" fmla="*/ 52 w 57"/>
                    <a:gd name="T47" fmla="*/ 50 h 61"/>
                    <a:gd name="T48" fmla="*/ 57 w 57"/>
                    <a:gd name="T49" fmla="*/ 42 h 61"/>
                    <a:gd name="T50" fmla="*/ 48 w 57"/>
                    <a:gd name="T51" fmla="*/ 35 h 61"/>
                    <a:gd name="T52" fmla="*/ 49 w 57"/>
                    <a:gd name="T53" fmla="*/ 3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7" h="61">
                      <a:moveTo>
                        <a:pt x="49" y="31"/>
                      </a:moveTo>
                      <a:cubicBezTo>
                        <a:pt x="49" y="29"/>
                        <a:pt x="49" y="28"/>
                        <a:pt x="48" y="27"/>
                      </a:cubicBezTo>
                      <a:cubicBezTo>
                        <a:pt x="57" y="20"/>
                        <a:pt x="57" y="20"/>
                        <a:pt x="57" y="20"/>
                      </a:cubicBezTo>
                      <a:cubicBezTo>
                        <a:pt x="52" y="11"/>
                        <a:pt x="52" y="11"/>
                        <a:pt x="52" y="11"/>
                      </a:cubicBezTo>
                      <a:cubicBezTo>
                        <a:pt x="42" y="15"/>
                        <a:pt x="42" y="15"/>
                        <a:pt x="42" y="15"/>
                      </a:cubicBezTo>
                      <a:cubicBezTo>
                        <a:pt x="40" y="13"/>
                        <a:pt x="37" y="12"/>
                        <a:pt x="35" y="11"/>
                      </a:cubicBezTo>
                      <a:cubicBezTo>
                        <a:pt x="33" y="0"/>
                        <a:pt x="33" y="0"/>
                        <a:pt x="33" y="0"/>
                      </a:cubicBezTo>
                      <a:cubicBezTo>
                        <a:pt x="23" y="0"/>
                        <a:pt x="23" y="0"/>
                        <a:pt x="23" y="0"/>
                      </a:cubicBezTo>
                      <a:cubicBezTo>
                        <a:pt x="21" y="11"/>
                        <a:pt x="21" y="11"/>
                        <a:pt x="21" y="11"/>
                      </a:cubicBezTo>
                      <a:cubicBezTo>
                        <a:pt x="19" y="12"/>
                        <a:pt x="17" y="13"/>
                        <a:pt x="15" y="15"/>
                      </a:cubicBezTo>
                      <a:cubicBezTo>
                        <a:pt x="5" y="11"/>
                        <a:pt x="5" y="11"/>
                        <a:pt x="5" y="11"/>
                      </a:cubicBezTo>
                      <a:cubicBezTo>
                        <a:pt x="0" y="19"/>
                        <a:pt x="0" y="19"/>
                        <a:pt x="0" y="19"/>
                      </a:cubicBezTo>
                      <a:cubicBezTo>
                        <a:pt x="8" y="26"/>
                        <a:pt x="8" y="26"/>
                        <a:pt x="8" y="26"/>
                      </a:cubicBezTo>
                      <a:cubicBezTo>
                        <a:pt x="8" y="28"/>
                        <a:pt x="8" y="29"/>
                        <a:pt x="8" y="31"/>
                      </a:cubicBezTo>
                      <a:cubicBezTo>
                        <a:pt x="8" y="32"/>
                        <a:pt x="8" y="33"/>
                        <a:pt x="8" y="35"/>
                      </a:cubicBezTo>
                      <a:cubicBezTo>
                        <a:pt x="0" y="42"/>
                        <a:pt x="0" y="42"/>
                        <a:pt x="0" y="42"/>
                      </a:cubicBezTo>
                      <a:cubicBezTo>
                        <a:pt x="5" y="51"/>
                        <a:pt x="5" y="51"/>
                        <a:pt x="5" y="51"/>
                      </a:cubicBezTo>
                      <a:cubicBezTo>
                        <a:pt x="15" y="46"/>
                        <a:pt x="15" y="46"/>
                        <a:pt x="15" y="46"/>
                      </a:cubicBezTo>
                      <a:cubicBezTo>
                        <a:pt x="17" y="48"/>
                        <a:pt x="19" y="49"/>
                        <a:pt x="21" y="50"/>
                      </a:cubicBezTo>
                      <a:cubicBezTo>
                        <a:pt x="23" y="61"/>
                        <a:pt x="23" y="61"/>
                        <a:pt x="23" y="61"/>
                      </a:cubicBezTo>
                      <a:cubicBezTo>
                        <a:pt x="33" y="61"/>
                        <a:pt x="33" y="61"/>
                        <a:pt x="33" y="61"/>
                      </a:cubicBezTo>
                      <a:cubicBezTo>
                        <a:pt x="35" y="50"/>
                        <a:pt x="35" y="50"/>
                        <a:pt x="35" y="50"/>
                      </a:cubicBezTo>
                      <a:cubicBezTo>
                        <a:pt x="37" y="49"/>
                        <a:pt x="40" y="48"/>
                        <a:pt x="42" y="46"/>
                      </a:cubicBezTo>
                      <a:cubicBezTo>
                        <a:pt x="52" y="50"/>
                        <a:pt x="52" y="50"/>
                        <a:pt x="52" y="50"/>
                      </a:cubicBezTo>
                      <a:cubicBezTo>
                        <a:pt x="57" y="42"/>
                        <a:pt x="57" y="42"/>
                        <a:pt x="57" y="42"/>
                      </a:cubicBezTo>
                      <a:cubicBezTo>
                        <a:pt x="48" y="35"/>
                        <a:pt x="48" y="35"/>
                        <a:pt x="48" y="35"/>
                      </a:cubicBezTo>
                      <a:cubicBezTo>
                        <a:pt x="49" y="33"/>
                        <a:pt x="49" y="32"/>
                        <a:pt x="49" y="31"/>
                      </a:cubicBezTo>
                      <a:close/>
                    </a:path>
                  </a:pathLst>
                </a:custGeom>
                <a:solidFill>
                  <a:srgbClr val="8FB4CE"/>
                </a:solidFill>
                <a:ln w="22225"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9" name="TextBox 28"/>
              <p:cNvSpPr txBox="1"/>
              <p:nvPr/>
            </p:nvSpPr>
            <p:spPr>
              <a:xfrm>
                <a:off x="7498517" y="2949447"/>
                <a:ext cx="1371600" cy="369332"/>
              </a:xfrm>
              <a:prstGeom prst="rect">
                <a:avLst/>
              </a:prstGeom>
              <a:noFill/>
            </p:spPr>
            <p:txBody>
              <a:bodyPr wrap="square" rtlCol="0">
                <a:spAutoFit/>
              </a:bodyPr>
              <a:lstStyle/>
              <a:p>
                <a:r>
                  <a:rPr lang="en-US" dirty="0"/>
                  <a:t>Agent</a:t>
                </a:r>
              </a:p>
            </p:txBody>
          </p:sp>
        </p:grpSp>
        <p:grpSp>
          <p:nvGrpSpPr>
            <p:cNvPr id="40" name="Group 39"/>
            <p:cNvGrpSpPr/>
            <p:nvPr/>
          </p:nvGrpSpPr>
          <p:grpSpPr>
            <a:xfrm>
              <a:off x="6435874" y="4688433"/>
              <a:ext cx="2434243" cy="776450"/>
              <a:chOff x="6435874" y="4688433"/>
              <a:chExt cx="2434243" cy="776450"/>
            </a:xfrm>
          </p:grpSpPr>
          <p:sp>
            <p:nvSpPr>
              <p:cNvPr id="50" name="Rectangle: Rounded Corners 49"/>
              <p:cNvSpPr/>
              <p:nvPr/>
            </p:nvSpPr>
            <p:spPr bwMode="auto">
              <a:xfrm>
                <a:off x="6435874" y="4688433"/>
                <a:ext cx="2357321" cy="776450"/>
              </a:xfrm>
              <a:prstGeom prst="roundRect">
                <a:avLst/>
              </a:prstGeom>
              <a:solidFill>
                <a:schemeClr val="accent5">
                  <a:lumMod val="20000"/>
                  <a:lumOff val="80000"/>
                </a:schemeClr>
              </a:solid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chemeClr val="tx1"/>
                  </a:solidFill>
                  <a:latin typeface="Arial" panose="020B0604020202020204" pitchFamily="34" charset="0"/>
                </a:endParaRPr>
              </a:p>
            </p:txBody>
          </p:sp>
          <p:grpSp>
            <p:nvGrpSpPr>
              <p:cNvPr id="21" name="Group 20"/>
              <p:cNvGrpSpPr/>
              <p:nvPr/>
            </p:nvGrpSpPr>
            <p:grpSpPr>
              <a:xfrm>
                <a:off x="6691987" y="4782922"/>
                <a:ext cx="567154" cy="587472"/>
                <a:chOff x="4191244" y="5699125"/>
                <a:chExt cx="228357" cy="236538"/>
              </a:xfrm>
            </p:grpSpPr>
            <p:sp>
              <p:nvSpPr>
                <p:cNvPr id="22" name="Freeform 13"/>
                <p:cNvSpPr>
                  <a:spLocks/>
                </p:cNvSpPr>
                <p:nvPr/>
              </p:nvSpPr>
              <p:spPr bwMode="auto">
                <a:xfrm>
                  <a:off x="4198938" y="5699125"/>
                  <a:ext cx="220663" cy="236538"/>
                </a:xfrm>
                <a:custGeom>
                  <a:avLst/>
                  <a:gdLst>
                    <a:gd name="T0" fmla="*/ 49 w 58"/>
                    <a:gd name="T1" fmla="*/ 32 h 62"/>
                    <a:gd name="T2" fmla="*/ 48 w 58"/>
                    <a:gd name="T3" fmla="*/ 28 h 62"/>
                    <a:gd name="T4" fmla="*/ 57 w 58"/>
                    <a:gd name="T5" fmla="*/ 21 h 62"/>
                    <a:gd name="T6" fmla="*/ 58 w 58"/>
                    <a:gd name="T7" fmla="*/ 20 h 62"/>
                    <a:gd name="T8" fmla="*/ 52 w 58"/>
                    <a:gd name="T9" fmla="*/ 12 h 62"/>
                    <a:gd name="T10" fmla="*/ 41 w 58"/>
                    <a:gd name="T11" fmla="*/ 16 h 62"/>
                    <a:gd name="T12" fmla="*/ 35 w 58"/>
                    <a:gd name="T13" fmla="*/ 13 h 62"/>
                    <a:gd name="T14" fmla="*/ 33 w 58"/>
                    <a:gd name="T15" fmla="*/ 2 h 62"/>
                    <a:gd name="T16" fmla="*/ 24 w 58"/>
                    <a:gd name="T17" fmla="*/ 0 h 62"/>
                    <a:gd name="T18" fmla="*/ 23 w 58"/>
                    <a:gd name="T19" fmla="*/ 2 h 62"/>
                    <a:gd name="T20" fmla="*/ 21 w 58"/>
                    <a:gd name="T21" fmla="*/ 13 h 62"/>
                    <a:gd name="T22" fmla="*/ 15 w 58"/>
                    <a:gd name="T23" fmla="*/ 16 h 62"/>
                    <a:gd name="T24" fmla="*/ 5 w 58"/>
                    <a:gd name="T25" fmla="*/ 12 h 62"/>
                    <a:gd name="T26" fmla="*/ 0 w 58"/>
                    <a:gd name="T27" fmla="*/ 20 h 62"/>
                    <a:gd name="T28" fmla="*/ 8 w 58"/>
                    <a:gd name="T29" fmla="*/ 28 h 62"/>
                    <a:gd name="T30" fmla="*/ 8 w 58"/>
                    <a:gd name="T31" fmla="*/ 32 h 62"/>
                    <a:gd name="T32" fmla="*/ 8 w 58"/>
                    <a:gd name="T33" fmla="*/ 36 h 62"/>
                    <a:gd name="T34" fmla="*/ 1 w 58"/>
                    <a:gd name="T35" fmla="*/ 42 h 62"/>
                    <a:gd name="T36" fmla="*/ 0 w 58"/>
                    <a:gd name="T37" fmla="*/ 43 h 62"/>
                    <a:gd name="T38" fmla="*/ 5 w 58"/>
                    <a:gd name="T39" fmla="*/ 52 h 62"/>
                    <a:gd name="T40" fmla="*/ 15 w 58"/>
                    <a:gd name="T41" fmla="*/ 48 h 62"/>
                    <a:gd name="T42" fmla="*/ 21 w 58"/>
                    <a:gd name="T43" fmla="*/ 51 h 62"/>
                    <a:gd name="T44" fmla="*/ 23 w 58"/>
                    <a:gd name="T45" fmla="*/ 62 h 62"/>
                    <a:gd name="T46" fmla="*/ 33 w 58"/>
                    <a:gd name="T47" fmla="*/ 62 h 62"/>
                    <a:gd name="T48" fmla="*/ 34 w 58"/>
                    <a:gd name="T49" fmla="*/ 61 h 62"/>
                    <a:gd name="T50" fmla="*/ 35 w 58"/>
                    <a:gd name="T51" fmla="*/ 51 h 62"/>
                    <a:gd name="T52" fmla="*/ 41 w 58"/>
                    <a:gd name="T53" fmla="*/ 47 h 62"/>
                    <a:gd name="T54" fmla="*/ 52 w 58"/>
                    <a:gd name="T55" fmla="*/ 51 h 62"/>
                    <a:gd name="T56" fmla="*/ 53 w 58"/>
                    <a:gd name="T57" fmla="*/ 50 h 62"/>
                    <a:gd name="T58" fmla="*/ 57 w 58"/>
                    <a:gd name="T59" fmla="*/ 43 h 62"/>
                    <a:gd name="T60" fmla="*/ 48 w 58"/>
                    <a:gd name="T61" fmla="*/ 36 h 62"/>
                    <a:gd name="T62" fmla="*/ 49 w 58"/>
                    <a:gd name="T63"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 h="62">
                      <a:moveTo>
                        <a:pt x="49" y="32"/>
                      </a:moveTo>
                      <a:cubicBezTo>
                        <a:pt x="49" y="31"/>
                        <a:pt x="49" y="29"/>
                        <a:pt x="48" y="28"/>
                      </a:cubicBezTo>
                      <a:cubicBezTo>
                        <a:pt x="57" y="21"/>
                        <a:pt x="57" y="21"/>
                        <a:pt x="57" y="21"/>
                      </a:cubicBezTo>
                      <a:cubicBezTo>
                        <a:pt x="58" y="20"/>
                        <a:pt x="58" y="20"/>
                        <a:pt x="58" y="20"/>
                      </a:cubicBezTo>
                      <a:cubicBezTo>
                        <a:pt x="52" y="12"/>
                        <a:pt x="52" y="12"/>
                        <a:pt x="52" y="12"/>
                      </a:cubicBezTo>
                      <a:cubicBezTo>
                        <a:pt x="41" y="16"/>
                        <a:pt x="41" y="16"/>
                        <a:pt x="41" y="16"/>
                      </a:cubicBezTo>
                      <a:cubicBezTo>
                        <a:pt x="40" y="15"/>
                        <a:pt x="37" y="13"/>
                        <a:pt x="35" y="13"/>
                      </a:cubicBezTo>
                      <a:cubicBezTo>
                        <a:pt x="33" y="2"/>
                        <a:pt x="33" y="2"/>
                        <a:pt x="33" y="2"/>
                      </a:cubicBezTo>
                      <a:cubicBezTo>
                        <a:pt x="24" y="0"/>
                        <a:pt x="24" y="0"/>
                        <a:pt x="24" y="0"/>
                      </a:cubicBezTo>
                      <a:cubicBezTo>
                        <a:pt x="23" y="2"/>
                        <a:pt x="23" y="2"/>
                        <a:pt x="23" y="2"/>
                      </a:cubicBezTo>
                      <a:cubicBezTo>
                        <a:pt x="21" y="13"/>
                        <a:pt x="21" y="13"/>
                        <a:pt x="21" y="13"/>
                      </a:cubicBezTo>
                      <a:cubicBezTo>
                        <a:pt x="19" y="13"/>
                        <a:pt x="17" y="15"/>
                        <a:pt x="15" y="16"/>
                      </a:cubicBezTo>
                      <a:cubicBezTo>
                        <a:pt x="5" y="12"/>
                        <a:pt x="5" y="12"/>
                        <a:pt x="5" y="12"/>
                      </a:cubicBezTo>
                      <a:cubicBezTo>
                        <a:pt x="0" y="20"/>
                        <a:pt x="0" y="20"/>
                        <a:pt x="0" y="20"/>
                      </a:cubicBezTo>
                      <a:cubicBezTo>
                        <a:pt x="8" y="28"/>
                        <a:pt x="8" y="28"/>
                        <a:pt x="8" y="28"/>
                      </a:cubicBezTo>
                      <a:cubicBezTo>
                        <a:pt x="8" y="29"/>
                        <a:pt x="8" y="30"/>
                        <a:pt x="8" y="32"/>
                      </a:cubicBezTo>
                      <a:cubicBezTo>
                        <a:pt x="8" y="33"/>
                        <a:pt x="8" y="35"/>
                        <a:pt x="8" y="36"/>
                      </a:cubicBezTo>
                      <a:cubicBezTo>
                        <a:pt x="1" y="42"/>
                        <a:pt x="1" y="42"/>
                        <a:pt x="1" y="42"/>
                      </a:cubicBezTo>
                      <a:cubicBezTo>
                        <a:pt x="0" y="43"/>
                        <a:pt x="0" y="43"/>
                        <a:pt x="0" y="43"/>
                      </a:cubicBezTo>
                      <a:cubicBezTo>
                        <a:pt x="5" y="52"/>
                        <a:pt x="5" y="52"/>
                        <a:pt x="5" y="52"/>
                      </a:cubicBezTo>
                      <a:cubicBezTo>
                        <a:pt x="15" y="48"/>
                        <a:pt x="15" y="48"/>
                        <a:pt x="15" y="48"/>
                      </a:cubicBezTo>
                      <a:cubicBezTo>
                        <a:pt x="17" y="49"/>
                        <a:pt x="19" y="50"/>
                        <a:pt x="21" y="51"/>
                      </a:cubicBezTo>
                      <a:cubicBezTo>
                        <a:pt x="23" y="62"/>
                        <a:pt x="23" y="62"/>
                        <a:pt x="23" y="62"/>
                      </a:cubicBezTo>
                      <a:cubicBezTo>
                        <a:pt x="33" y="62"/>
                        <a:pt x="33" y="62"/>
                        <a:pt x="33" y="62"/>
                      </a:cubicBezTo>
                      <a:cubicBezTo>
                        <a:pt x="34" y="61"/>
                        <a:pt x="34" y="61"/>
                        <a:pt x="34" y="61"/>
                      </a:cubicBezTo>
                      <a:cubicBezTo>
                        <a:pt x="35" y="51"/>
                        <a:pt x="35" y="51"/>
                        <a:pt x="35" y="51"/>
                      </a:cubicBezTo>
                      <a:cubicBezTo>
                        <a:pt x="37" y="50"/>
                        <a:pt x="40" y="49"/>
                        <a:pt x="41" y="47"/>
                      </a:cubicBezTo>
                      <a:cubicBezTo>
                        <a:pt x="52" y="51"/>
                        <a:pt x="52" y="51"/>
                        <a:pt x="52" y="51"/>
                      </a:cubicBezTo>
                      <a:cubicBezTo>
                        <a:pt x="53" y="50"/>
                        <a:pt x="53" y="50"/>
                        <a:pt x="53" y="50"/>
                      </a:cubicBezTo>
                      <a:cubicBezTo>
                        <a:pt x="57" y="43"/>
                        <a:pt x="57" y="43"/>
                        <a:pt x="57" y="43"/>
                      </a:cubicBezTo>
                      <a:cubicBezTo>
                        <a:pt x="48" y="36"/>
                        <a:pt x="48" y="36"/>
                        <a:pt x="48" y="36"/>
                      </a:cubicBezTo>
                      <a:cubicBezTo>
                        <a:pt x="49" y="34"/>
                        <a:pt x="49" y="33"/>
                        <a:pt x="49" y="32"/>
                      </a:cubicBezTo>
                      <a:close/>
                    </a:path>
                  </a:pathLst>
                </a:custGeom>
                <a:solidFill>
                  <a:srgbClr val="5383A6"/>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 name="Freeform 14"/>
                <p:cNvSpPr>
                  <a:spLocks/>
                </p:cNvSpPr>
                <p:nvPr/>
              </p:nvSpPr>
              <p:spPr bwMode="auto">
                <a:xfrm>
                  <a:off x="4191244" y="5699125"/>
                  <a:ext cx="217488" cy="233363"/>
                </a:xfrm>
                <a:custGeom>
                  <a:avLst/>
                  <a:gdLst>
                    <a:gd name="T0" fmla="*/ 49 w 57"/>
                    <a:gd name="T1" fmla="*/ 31 h 61"/>
                    <a:gd name="T2" fmla="*/ 48 w 57"/>
                    <a:gd name="T3" fmla="*/ 27 h 61"/>
                    <a:gd name="T4" fmla="*/ 57 w 57"/>
                    <a:gd name="T5" fmla="*/ 20 h 61"/>
                    <a:gd name="T6" fmla="*/ 52 w 57"/>
                    <a:gd name="T7" fmla="*/ 11 h 61"/>
                    <a:gd name="T8" fmla="*/ 42 w 57"/>
                    <a:gd name="T9" fmla="*/ 15 h 61"/>
                    <a:gd name="T10" fmla="*/ 35 w 57"/>
                    <a:gd name="T11" fmla="*/ 11 h 61"/>
                    <a:gd name="T12" fmla="*/ 33 w 57"/>
                    <a:gd name="T13" fmla="*/ 0 h 61"/>
                    <a:gd name="T14" fmla="*/ 23 w 57"/>
                    <a:gd name="T15" fmla="*/ 0 h 61"/>
                    <a:gd name="T16" fmla="*/ 21 w 57"/>
                    <a:gd name="T17" fmla="*/ 11 h 61"/>
                    <a:gd name="T18" fmla="*/ 15 w 57"/>
                    <a:gd name="T19" fmla="*/ 15 h 61"/>
                    <a:gd name="T20" fmla="*/ 5 w 57"/>
                    <a:gd name="T21" fmla="*/ 11 h 61"/>
                    <a:gd name="T22" fmla="*/ 0 w 57"/>
                    <a:gd name="T23" fmla="*/ 19 h 61"/>
                    <a:gd name="T24" fmla="*/ 8 w 57"/>
                    <a:gd name="T25" fmla="*/ 26 h 61"/>
                    <a:gd name="T26" fmla="*/ 8 w 57"/>
                    <a:gd name="T27" fmla="*/ 31 h 61"/>
                    <a:gd name="T28" fmla="*/ 8 w 57"/>
                    <a:gd name="T29" fmla="*/ 35 h 61"/>
                    <a:gd name="T30" fmla="*/ 0 w 57"/>
                    <a:gd name="T31" fmla="*/ 42 h 61"/>
                    <a:gd name="T32" fmla="*/ 5 w 57"/>
                    <a:gd name="T33" fmla="*/ 51 h 61"/>
                    <a:gd name="T34" fmla="*/ 15 w 57"/>
                    <a:gd name="T35" fmla="*/ 46 h 61"/>
                    <a:gd name="T36" fmla="*/ 21 w 57"/>
                    <a:gd name="T37" fmla="*/ 50 h 61"/>
                    <a:gd name="T38" fmla="*/ 23 w 57"/>
                    <a:gd name="T39" fmla="*/ 61 h 61"/>
                    <a:gd name="T40" fmla="*/ 33 w 57"/>
                    <a:gd name="T41" fmla="*/ 61 h 61"/>
                    <a:gd name="T42" fmla="*/ 35 w 57"/>
                    <a:gd name="T43" fmla="*/ 50 h 61"/>
                    <a:gd name="T44" fmla="*/ 42 w 57"/>
                    <a:gd name="T45" fmla="*/ 46 h 61"/>
                    <a:gd name="T46" fmla="*/ 52 w 57"/>
                    <a:gd name="T47" fmla="*/ 50 h 61"/>
                    <a:gd name="T48" fmla="*/ 57 w 57"/>
                    <a:gd name="T49" fmla="*/ 42 h 61"/>
                    <a:gd name="T50" fmla="*/ 48 w 57"/>
                    <a:gd name="T51" fmla="*/ 35 h 61"/>
                    <a:gd name="T52" fmla="*/ 49 w 57"/>
                    <a:gd name="T53" fmla="*/ 3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7" h="61">
                      <a:moveTo>
                        <a:pt x="49" y="31"/>
                      </a:moveTo>
                      <a:cubicBezTo>
                        <a:pt x="49" y="29"/>
                        <a:pt x="49" y="28"/>
                        <a:pt x="48" y="27"/>
                      </a:cubicBezTo>
                      <a:cubicBezTo>
                        <a:pt x="57" y="20"/>
                        <a:pt x="57" y="20"/>
                        <a:pt x="57" y="20"/>
                      </a:cubicBezTo>
                      <a:cubicBezTo>
                        <a:pt x="52" y="11"/>
                        <a:pt x="52" y="11"/>
                        <a:pt x="52" y="11"/>
                      </a:cubicBezTo>
                      <a:cubicBezTo>
                        <a:pt x="42" y="15"/>
                        <a:pt x="42" y="15"/>
                        <a:pt x="42" y="15"/>
                      </a:cubicBezTo>
                      <a:cubicBezTo>
                        <a:pt x="40" y="13"/>
                        <a:pt x="37" y="12"/>
                        <a:pt x="35" y="11"/>
                      </a:cubicBezTo>
                      <a:cubicBezTo>
                        <a:pt x="33" y="0"/>
                        <a:pt x="33" y="0"/>
                        <a:pt x="33" y="0"/>
                      </a:cubicBezTo>
                      <a:cubicBezTo>
                        <a:pt x="23" y="0"/>
                        <a:pt x="23" y="0"/>
                        <a:pt x="23" y="0"/>
                      </a:cubicBezTo>
                      <a:cubicBezTo>
                        <a:pt x="21" y="11"/>
                        <a:pt x="21" y="11"/>
                        <a:pt x="21" y="11"/>
                      </a:cubicBezTo>
                      <a:cubicBezTo>
                        <a:pt x="19" y="12"/>
                        <a:pt x="17" y="13"/>
                        <a:pt x="15" y="15"/>
                      </a:cubicBezTo>
                      <a:cubicBezTo>
                        <a:pt x="5" y="11"/>
                        <a:pt x="5" y="11"/>
                        <a:pt x="5" y="11"/>
                      </a:cubicBezTo>
                      <a:cubicBezTo>
                        <a:pt x="0" y="19"/>
                        <a:pt x="0" y="19"/>
                        <a:pt x="0" y="19"/>
                      </a:cubicBezTo>
                      <a:cubicBezTo>
                        <a:pt x="8" y="26"/>
                        <a:pt x="8" y="26"/>
                        <a:pt x="8" y="26"/>
                      </a:cubicBezTo>
                      <a:cubicBezTo>
                        <a:pt x="8" y="28"/>
                        <a:pt x="8" y="29"/>
                        <a:pt x="8" y="31"/>
                      </a:cubicBezTo>
                      <a:cubicBezTo>
                        <a:pt x="8" y="32"/>
                        <a:pt x="8" y="33"/>
                        <a:pt x="8" y="35"/>
                      </a:cubicBezTo>
                      <a:cubicBezTo>
                        <a:pt x="0" y="42"/>
                        <a:pt x="0" y="42"/>
                        <a:pt x="0" y="42"/>
                      </a:cubicBezTo>
                      <a:cubicBezTo>
                        <a:pt x="5" y="51"/>
                        <a:pt x="5" y="51"/>
                        <a:pt x="5" y="51"/>
                      </a:cubicBezTo>
                      <a:cubicBezTo>
                        <a:pt x="15" y="46"/>
                        <a:pt x="15" y="46"/>
                        <a:pt x="15" y="46"/>
                      </a:cubicBezTo>
                      <a:cubicBezTo>
                        <a:pt x="17" y="48"/>
                        <a:pt x="19" y="49"/>
                        <a:pt x="21" y="50"/>
                      </a:cubicBezTo>
                      <a:cubicBezTo>
                        <a:pt x="23" y="61"/>
                        <a:pt x="23" y="61"/>
                        <a:pt x="23" y="61"/>
                      </a:cubicBezTo>
                      <a:cubicBezTo>
                        <a:pt x="33" y="61"/>
                        <a:pt x="33" y="61"/>
                        <a:pt x="33" y="61"/>
                      </a:cubicBezTo>
                      <a:cubicBezTo>
                        <a:pt x="35" y="50"/>
                        <a:pt x="35" y="50"/>
                        <a:pt x="35" y="50"/>
                      </a:cubicBezTo>
                      <a:cubicBezTo>
                        <a:pt x="37" y="49"/>
                        <a:pt x="40" y="48"/>
                        <a:pt x="42" y="46"/>
                      </a:cubicBezTo>
                      <a:cubicBezTo>
                        <a:pt x="52" y="50"/>
                        <a:pt x="52" y="50"/>
                        <a:pt x="52" y="50"/>
                      </a:cubicBezTo>
                      <a:cubicBezTo>
                        <a:pt x="57" y="42"/>
                        <a:pt x="57" y="42"/>
                        <a:pt x="57" y="42"/>
                      </a:cubicBezTo>
                      <a:cubicBezTo>
                        <a:pt x="48" y="35"/>
                        <a:pt x="48" y="35"/>
                        <a:pt x="48" y="35"/>
                      </a:cubicBezTo>
                      <a:cubicBezTo>
                        <a:pt x="49" y="33"/>
                        <a:pt x="49" y="32"/>
                        <a:pt x="49" y="31"/>
                      </a:cubicBezTo>
                      <a:close/>
                    </a:path>
                  </a:pathLst>
                </a:custGeom>
                <a:solidFill>
                  <a:srgbClr val="8FB4CE"/>
                </a:solidFill>
                <a:ln w="22225"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4" name="TextBox 23"/>
              <p:cNvSpPr txBox="1"/>
              <p:nvPr/>
            </p:nvSpPr>
            <p:spPr>
              <a:xfrm>
                <a:off x="7498517" y="4880194"/>
                <a:ext cx="1371600" cy="369332"/>
              </a:xfrm>
              <a:prstGeom prst="rect">
                <a:avLst/>
              </a:prstGeom>
              <a:noFill/>
            </p:spPr>
            <p:txBody>
              <a:bodyPr wrap="square" rtlCol="0">
                <a:spAutoFit/>
              </a:bodyPr>
              <a:lstStyle/>
              <a:p>
                <a:r>
                  <a:rPr lang="en-US" dirty="0"/>
                  <a:t>Agent</a:t>
                </a:r>
              </a:p>
            </p:txBody>
          </p:sp>
        </p:grpSp>
        <p:cxnSp>
          <p:nvCxnSpPr>
            <p:cNvPr id="36" name="Straight Arrow Connector 35"/>
            <p:cNvCxnSpPr>
              <a:cxnSpLocks/>
            </p:cNvCxnSpPr>
            <p:nvPr/>
          </p:nvCxnSpPr>
          <p:spPr bwMode="auto">
            <a:xfrm>
              <a:off x="3489896" y="4286418"/>
              <a:ext cx="3097171" cy="675049"/>
            </a:xfrm>
            <a:prstGeom prst="straightConnector1">
              <a:avLst/>
            </a:prstGeom>
            <a:solidFill>
              <a:srgbClr val="FDFDFD"/>
            </a:solidFill>
            <a:ln w="28575" cap="flat" cmpd="sng" algn="ctr">
              <a:solidFill>
                <a:schemeClr val="accent1">
                  <a:lumMod val="75000"/>
                </a:schemeClr>
              </a:solidFill>
              <a:prstDash val="solid"/>
              <a:round/>
              <a:headEnd type="none" w="med" len="med"/>
              <a:tailEnd type="triangle"/>
            </a:ln>
            <a:effectLst/>
            <a:extLst>
              <a:ext uri="{AF507438-7753-43E0-B8FC-AC1667EBCBE1}">
                <a14:hiddenEffects xmlns:a14="http://schemas.microsoft.com/office/drawing/2010/main">
                  <a:effectLst>
                    <a:outerShdw dist="107763" dir="2700000" algn="ctr" rotWithShape="0">
                      <a:schemeClr val="bg2"/>
                    </a:outerShdw>
                  </a:effectLst>
                </a14:hiddenEffects>
              </a:ext>
            </a:extLst>
          </p:spPr>
        </p:cxnSp>
        <p:sp>
          <p:nvSpPr>
            <p:cNvPr id="47" name="TextBox 46"/>
            <p:cNvSpPr txBox="1"/>
            <p:nvPr/>
          </p:nvSpPr>
          <p:spPr>
            <a:xfrm>
              <a:off x="4255635" y="3949352"/>
              <a:ext cx="1797958" cy="369332"/>
            </a:xfrm>
            <a:prstGeom prst="rect">
              <a:avLst/>
            </a:prstGeom>
            <a:noFill/>
          </p:spPr>
          <p:txBody>
            <a:bodyPr wrap="square" rtlCol="0">
              <a:spAutoFit/>
            </a:bodyPr>
            <a:lstStyle/>
            <a:p>
              <a:r>
                <a:rPr lang="en-US" dirty="0"/>
                <a:t>Deployments</a:t>
              </a:r>
            </a:p>
          </p:txBody>
        </p:sp>
        <p:cxnSp>
          <p:nvCxnSpPr>
            <p:cNvPr id="13" name="Straight Arrow Connector 12"/>
            <p:cNvCxnSpPr>
              <a:cxnSpLocks/>
            </p:cNvCxnSpPr>
            <p:nvPr/>
          </p:nvCxnSpPr>
          <p:spPr bwMode="auto">
            <a:xfrm flipV="1">
              <a:off x="3489896" y="3166533"/>
              <a:ext cx="3097171" cy="882214"/>
            </a:xfrm>
            <a:prstGeom prst="straightConnector1">
              <a:avLst/>
            </a:prstGeom>
            <a:solidFill>
              <a:srgbClr val="FDFDFD"/>
            </a:solidFill>
            <a:ln w="28575" cap="flat" cmpd="sng" algn="ctr">
              <a:solidFill>
                <a:schemeClr val="accent1">
                  <a:lumMod val="75000"/>
                </a:schemeClr>
              </a:solidFill>
              <a:prstDash val="solid"/>
              <a:round/>
              <a:headEnd type="none" w="med" len="med"/>
              <a:tailEnd type="triangle"/>
            </a:ln>
            <a:effectLst/>
            <a:extLst>
              <a:ext uri="{AF507438-7753-43E0-B8FC-AC1667EBCBE1}">
                <a14:hiddenEffects xmlns:a14="http://schemas.microsoft.com/office/drawing/2010/main">
                  <a:effectLst>
                    <a:outerShdw dist="107763" dir="2700000" algn="ctr" rotWithShape="0">
                      <a:schemeClr val="bg2"/>
                    </a:outerShdw>
                  </a:effectLst>
                </a14:hiddenEffects>
              </a:ext>
            </a:extLst>
          </p:spPr>
        </p:cxnSp>
      </p:grpSp>
    </p:spTree>
    <p:extLst>
      <p:ext uri="{BB962C8B-B14F-4D97-AF65-F5344CB8AC3E}">
        <p14:creationId xmlns:p14="http://schemas.microsoft.com/office/powerpoint/2010/main" val="3088655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defTabSz="1218885">
              <a:spcBef>
                <a:spcPts val="0"/>
              </a:spcBef>
              <a:defRPr/>
            </a:pPr>
            <a:r>
              <a:rPr lang="en-US" altLang="en-US" sz="2400" b="1" dirty="0">
                <a:solidFill>
                  <a:srgbClr val="00649D"/>
                </a:solidFill>
                <a:latin typeface="Arial" panose="020B0604020202020204" pitchFamily="34" charset="0"/>
                <a:cs typeface="Arial" panose="020B0604020202020204" pitchFamily="34" charset="0"/>
              </a:rPr>
              <a:t>Agents are installed with installation scripts</a:t>
            </a:r>
            <a:endParaRPr lang="en-US" sz="2400" b="1" dirty="0">
              <a:solidFill>
                <a:srgbClr val="00649D"/>
              </a:solidFill>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1450DC51-AE77-43AB-937E-10F6EB9BB5F1}"/>
              </a:ext>
            </a:extLst>
          </p:cNvPr>
          <p:cNvPicPr>
            <a:picLocks noChangeAspect="1"/>
          </p:cNvPicPr>
          <p:nvPr/>
        </p:nvPicPr>
        <p:blipFill>
          <a:blip r:embed="rId3"/>
          <a:stretch>
            <a:fillRect/>
          </a:stretch>
        </p:blipFill>
        <p:spPr>
          <a:xfrm>
            <a:off x="0" y="1076561"/>
            <a:ext cx="12192000" cy="4704878"/>
          </a:xfrm>
          <a:prstGeom prst="rect">
            <a:avLst/>
          </a:prstGeom>
        </p:spPr>
      </p:pic>
    </p:spTree>
    <p:extLst>
      <p:ext uri="{BB962C8B-B14F-4D97-AF65-F5344CB8AC3E}">
        <p14:creationId xmlns:p14="http://schemas.microsoft.com/office/powerpoint/2010/main" val="2045013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defTabSz="1218885">
              <a:spcBef>
                <a:spcPts val="0"/>
              </a:spcBef>
              <a:defRPr/>
            </a:pPr>
            <a:r>
              <a:rPr lang="en-US" altLang="en-US" sz="2400" b="1" dirty="0">
                <a:solidFill>
                  <a:srgbClr val="00649D"/>
                </a:solidFill>
                <a:latin typeface="Arial" panose="020B0604020202020204" pitchFamily="34" charset="0"/>
                <a:cs typeface="Arial" panose="020B0604020202020204" pitchFamily="34" charset="0"/>
              </a:rPr>
              <a:t>Agents open direct connections to the server</a:t>
            </a:r>
            <a:endParaRPr lang="en-US" sz="2400" b="1" dirty="0">
              <a:solidFill>
                <a:srgbClr val="00649D"/>
              </a:solidFill>
              <a:latin typeface="Arial" panose="020B0604020202020204" pitchFamily="34" charset="0"/>
              <a:cs typeface="Arial" panose="020B0604020202020204" pitchFamily="34" charset="0"/>
            </a:endParaRPr>
          </a:p>
        </p:txBody>
      </p:sp>
      <p:sp>
        <p:nvSpPr>
          <p:cNvPr id="35" name="Rectangle: Rounded Corners 34"/>
          <p:cNvSpPr/>
          <p:nvPr/>
        </p:nvSpPr>
        <p:spPr bwMode="auto">
          <a:xfrm>
            <a:off x="4038601" y="1676400"/>
            <a:ext cx="3535351" cy="3886200"/>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chemeClr val="tx1"/>
              </a:solidFill>
              <a:latin typeface="Arial" panose="020B0604020202020204" pitchFamily="34" charset="0"/>
            </a:endParaRPr>
          </a:p>
        </p:txBody>
      </p:sp>
      <p:sp>
        <p:nvSpPr>
          <p:cNvPr id="34" name="Rectangle: Rounded Corners 33"/>
          <p:cNvSpPr/>
          <p:nvPr/>
        </p:nvSpPr>
        <p:spPr bwMode="auto">
          <a:xfrm>
            <a:off x="4724400" y="4138035"/>
            <a:ext cx="2164530" cy="1046414"/>
          </a:xfrm>
          <a:prstGeom prst="roundRect">
            <a:avLst/>
          </a:prstGeom>
          <a:solidFill>
            <a:schemeClr val="accent5">
              <a:lumMod val="20000"/>
              <a:lumOff val="80000"/>
            </a:schemeClr>
          </a:solid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chemeClr val="tx1"/>
              </a:solidFill>
              <a:latin typeface="Arial" panose="020B0604020202020204" pitchFamily="34" charset="0"/>
            </a:endParaRPr>
          </a:p>
        </p:txBody>
      </p:sp>
      <p:sp>
        <p:nvSpPr>
          <p:cNvPr id="23" name="Rectangle: Rounded Corners 22"/>
          <p:cNvSpPr/>
          <p:nvPr/>
        </p:nvSpPr>
        <p:spPr bwMode="auto">
          <a:xfrm>
            <a:off x="4724400" y="2024758"/>
            <a:ext cx="2164530" cy="1268457"/>
          </a:xfrm>
          <a:prstGeom prst="roundRect">
            <a:avLst/>
          </a:prstGeom>
          <a:solidFill>
            <a:schemeClr val="accent5">
              <a:lumMod val="20000"/>
              <a:lumOff val="80000"/>
            </a:schemeClr>
          </a:solid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chemeClr val="tx1"/>
              </a:solidFill>
              <a:latin typeface="Arial" panose="020B0604020202020204" pitchFamily="34" charset="0"/>
            </a:endParaRPr>
          </a:p>
        </p:txBody>
      </p:sp>
      <p:pic>
        <p:nvPicPr>
          <p:cNvPr id="10" name="Picture 15" descr="C:\!!!!Clip_art\!!!Large_Emf_collection\Server_3XLarge_145pc.e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29340" y="2214408"/>
            <a:ext cx="505441" cy="909793"/>
          </a:xfrm>
          <a:prstGeom prst="rect">
            <a:avLst/>
          </a:prstGeom>
          <a:noFill/>
          <a:extLst>
            <a:ext uri="{909E8E84-426E-40DD-AFC4-6F175D3DCCD1}">
              <a14:hiddenFill xmlns:a14="http://schemas.microsoft.com/office/drawing/2010/main">
                <a:solidFill>
                  <a:srgbClr val="FFFFFF"/>
                </a:solidFill>
              </a14:hiddenFill>
            </a:ext>
          </a:extLst>
        </p:spPr>
      </p:pic>
      <p:grpSp>
        <p:nvGrpSpPr>
          <p:cNvPr id="27" name="Group 26"/>
          <p:cNvGrpSpPr/>
          <p:nvPr/>
        </p:nvGrpSpPr>
        <p:grpSpPr>
          <a:xfrm>
            <a:off x="4872409" y="4267203"/>
            <a:ext cx="719560" cy="745344"/>
            <a:chOff x="4191244" y="5593431"/>
            <a:chExt cx="228357" cy="236540"/>
          </a:xfrm>
        </p:grpSpPr>
        <p:sp>
          <p:nvSpPr>
            <p:cNvPr id="28" name="Freeform 13"/>
            <p:cNvSpPr>
              <a:spLocks/>
            </p:cNvSpPr>
            <p:nvPr/>
          </p:nvSpPr>
          <p:spPr bwMode="auto">
            <a:xfrm>
              <a:off x="4198938" y="5593433"/>
              <a:ext cx="220663" cy="236538"/>
            </a:xfrm>
            <a:custGeom>
              <a:avLst/>
              <a:gdLst>
                <a:gd name="T0" fmla="*/ 49 w 58"/>
                <a:gd name="T1" fmla="*/ 32 h 62"/>
                <a:gd name="T2" fmla="*/ 48 w 58"/>
                <a:gd name="T3" fmla="*/ 28 h 62"/>
                <a:gd name="T4" fmla="*/ 57 w 58"/>
                <a:gd name="T5" fmla="*/ 21 h 62"/>
                <a:gd name="T6" fmla="*/ 58 w 58"/>
                <a:gd name="T7" fmla="*/ 20 h 62"/>
                <a:gd name="T8" fmla="*/ 52 w 58"/>
                <a:gd name="T9" fmla="*/ 12 h 62"/>
                <a:gd name="T10" fmla="*/ 41 w 58"/>
                <a:gd name="T11" fmla="*/ 16 h 62"/>
                <a:gd name="T12" fmla="*/ 35 w 58"/>
                <a:gd name="T13" fmla="*/ 13 h 62"/>
                <a:gd name="T14" fmla="*/ 33 w 58"/>
                <a:gd name="T15" fmla="*/ 2 h 62"/>
                <a:gd name="T16" fmla="*/ 24 w 58"/>
                <a:gd name="T17" fmla="*/ 0 h 62"/>
                <a:gd name="T18" fmla="*/ 23 w 58"/>
                <a:gd name="T19" fmla="*/ 2 h 62"/>
                <a:gd name="T20" fmla="*/ 21 w 58"/>
                <a:gd name="T21" fmla="*/ 13 h 62"/>
                <a:gd name="T22" fmla="*/ 15 w 58"/>
                <a:gd name="T23" fmla="*/ 16 h 62"/>
                <a:gd name="T24" fmla="*/ 5 w 58"/>
                <a:gd name="T25" fmla="*/ 12 h 62"/>
                <a:gd name="T26" fmla="*/ 0 w 58"/>
                <a:gd name="T27" fmla="*/ 20 h 62"/>
                <a:gd name="T28" fmla="*/ 8 w 58"/>
                <a:gd name="T29" fmla="*/ 28 h 62"/>
                <a:gd name="T30" fmla="*/ 8 w 58"/>
                <a:gd name="T31" fmla="*/ 32 h 62"/>
                <a:gd name="T32" fmla="*/ 8 w 58"/>
                <a:gd name="T33" fmla="*/ 36 h 62"/>
                <a:gd name="T34" fmla="*/ 1 w 58"/>
                <a:gd name="T35" fmla="*/ 42 h 62"/>
                <a:gd name="T36" fmla="*/ 0 w 58"/>
                <a:gd name="T37" fmla="*/ 43 h 62"/>
                <a:gd name="T38" fmla="*/ 5 w 58"/>
                <a:gd name="T39" fmla="*/ 52 h 62"/>
                <a:gd name="T40" fmla="*/ 15 w 58"/>
                <a:gd name="T41" fmla="*/ 48 h 62"/>
                <a:gd name="T42" fmla="*/ 21 w 58"/>
                <a:gd name="T43" fmla="*/ 51 h 62"/>
                <a:gd name="T44" fmla="*/ 23 w 58"/>
                <a:gd name="T45" fmla="*/ 62 h 62"/>
                <a:gd name="T46" fmla="*/ 33 w 58"/>
                <a:gd name="T47" fmla="*/ 62 h 62"/>
                <a:gd name="T48" fmla="*/ 34 w 58"/>
                <a:gd name="T49" fmla="*/ 61 h 62"/>
                <a:gd name="T50" fmla="*/ 35 w 58"/>
                <a:gd name="T51" fmla="*/ 51 h 62"/>
                <a:gd name="T52" fmla="*/ 41 w 58"/>
                <a:gd name="T53" fmla="*/ 47 h 62"/>
                <a:gd name="T54" fmla="*/ 52 w 58"/>
                <a:gd name="T55" fmla="*/ 51 h 62"/>
                <a:gd name="T56" fmla="*/ 53 w 58"/>
                <a:gd name="T57" fmla="*/ 50 h 62"/>
                <a:gd name="T58" fmla="*/ 57 w 58"/>
                <a:gd name="T59" fmla="*/ 43 h 62"/>
                <a:gd name="T60" fmla="*/ 48 w 58"/>
                <a:gd name="T61" fmla="*/ 36 h 62"/>
                <a:gd name="T62" fmla="*/ 49 w 58"/>
                <a:gd name="T63"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 h="62">
                  <a:moveTo>
                    <a:pt x="49" y="32"/>
                  </a:moveTo>
                  <a:cubicBezTo>
                    <a:pt x="49" y="31"/>
                    <a:pt x="49" y="29"/>
                    <a:pt x="48" y="28"/>
                  </a:cubicBezTo>
                  <a:cubicBezTo>
                    <a:pt x="57" y="21"/>
                    <a:pt x="57" y="21"/>
                    <a:pt x="57" y="21"/>
                  </a:cubicBezTo>
                  <a:cubicBezTo>
                    <a:pt x="58" y="20"/>
                    <a:pt x="58" y="20"/>
                    <a:pt x="58" y="20"/>
                  </a:cubicBezTo>
                  <a:cubicBezTo>
                    <a:pt x="52" y="12"/>
                    <a:pt x="52" y="12"/>
                    <a:pt x="52" y="12"/>
                  </a:cubicBezTo>
                  <a:cubicBezTo>
                    <a:pt x="41" y="16"/>
                    <a:pt x="41" y="16"/>
                    <a:pt x="41" y="16"/>
                  </a:cubicBezTo>
                  <a:cubicBezTo>
                    <a:pt x="40" y="15"/>
                    <a:pt x="37" y="13"/>
                    <a:pt x="35" y="13"/>
                  </a:cubicBezTo>
                  <a:cubicBezTo>
                    <a:pt x="33" y="2"/>
                    <a:pt x="33" y="2"/>
                    <a:pt x="33" y="2"/>
                  </a:cubicBezTo>
                  <a:cubicBezTo>
                    <a:pt x="24" y="0"/>
                    <a:pt x="24" y="0"/>
                    <a:pt x="24" y="0"/>
                  </a:cubicBezTo>
                  <a:cubicBezTo>
                    <a:pt x="23" y="2"/>
                    <a:pt x="23" y="2"/>
                    <a:pt x="23" y="2"/>
                  </a:cubicBezTo>
                  <a:cubicBezTo>
                    <a:pt x="21" y="13"/>
                    <a:pt x="21" y="13"/>
                    <a:pt x="21" y="13"/>
                  </a:cubicBezTo>
                  <a:cubicBezTo>
                    <a:pt x="19" y="13"/>
                    <a:pt x="17" y="15"/>
                    <a:pt x="15" y="16"/>
                  </a:cubicBezTo>
                  <a:cubicBezTo>
                    <a:pt x="5" y="12"/>
                    <a:pt x="5" y="12"/>
                    <a:pt x="5" y="12"/>
                  </a:cubicBezTo>
                  <a:cubicBezTo>
                    <a:pt x="0" y="20"/>
                    <a:pt x="0" y="20"/>
                    <a:pt x="0" y="20"/>
                  </a:cubicBezTo>
                  <a:cubicBezTo>
                    <a:pt x="8" y="28"/>
                    <a:pt x="8" y="28"/>
                    <a:pt x="8" y="28"/>
                  </a:cubicBezTo>
                  <a:cubicBezTo>
                    <a:pt x="8" y="29"/>
                    <a:pt x="8" y="30"/>
                    <a:pt x="8" y="32"/>
                  </a:cubicBezTo>
                  <a:cubicBezTo>
                    <a:pt x="8" y="33"/>
                    <a:pt x="8" y="35"/>
                    <a:pt x="8" y="36"/>
                  </a:cubicBezTo>
                  <a:cubicBezTo>
                    <a:pt x="1" y="42"/>
                    <a:pt x="1" y="42"/>
                    <a:pt x="1" y="42"/>
                  </a:cubicBezTo>
                  <a:cubicBezTo>
                    <a:pt x="0" y="43"/>
                    <a:pt x="0" y="43"/>
                    <a:pt x="0" y="43"/>
                  </a:cubicBezTo>
                  <a:cubicBezTo>
                    <a:pt x="5" y="52"/>
                    <a:pt x="5" y="52"/>
                    <a:pt x="5" y="52"/>
                  </a:cubicBezTo>
                  <a:cubicBezTo>
                    <a:pt x="15" y="48"/>
                    <a:pt x="15" y="48"/>
                    <a:pt x="15" y="48"/>
                  </a:cubicBezTo>
                  <a:cubicBezTo>
                    <a:pt x="17" y="49"/>
                    <a:pt x="19" y="50"/>
                    <a:pt x="21" y="51"/>
                  </a:cubicBezTo>
                  <a:cubicBezTo>
                    <a:pt x="23" y="62"/>
                    <a:pt x="23" y="62"/>
                    <a:pt x="23" y="62"/>
                  </a:cubicBezTo>
                  <a:cubicBezTo>
                    <a:pt x="33" y="62"/>
                    <a:pt x="33" y="62"/>
                    <a:pt x="33" y="62"/>
                  </a:cubicBezTo>
                  <a:cubicBezTo>
                    <a:pt x="34" y="61"/>
                    <a:pt x="34" y="61"/>
                    <a:pt x="34" y="61"/>
                  </a:cubicBezTo>
                  <a:cubicBezTo>
                    <a:pt x="35" y="51"/>
                    <a:pt x="35" y="51"/>
                    <a:pt x="35" y="51"/>
                  </a:cubicBezTo>
                  <a:cubicBezTo>
                    <a:pt x="37" y="50"/>
                    <a:pt x="40" y="49"/>
                    <a:pt x="41" y="47"/>
                  </a:cubicBezTo>
                  <a:cubicBezTo>
                    <a:pt x="52" y="51"/>
                    <a:pt x="52" y="51"/>
                    <a:pt x="52" y="51"/>
                  </a:cubicBezTo>
                  <a:cubicBezTo>
                    <a:pt x="53" y="50"/>
                    <a:pt x="53" y="50"/>
                    <a:pt x="53" y="50"/>
                  </a:cubicBezTo>
                  <a:cubicBezTo>
                    <a:pt x="57" y="43"/>
                    <a:pt x="57" y="43"/>
                    <a:pt x="57" y="43"/>
                  </a:cubicBezTo>
                  <a:cubicBezTo>
                    <a:pt x="48" y="36"/>
                    <a:pt x="48" y="36"/>
                    <a:pt x="48" y="36"/>
                  </a:cubicBezTo>
                  <a:cubicBezTo>
                    <a:pt x="49" y="34"/>
                    <a:pt x="49" y="33"/>
                    <a:pt x="49" y="32"/>
                  </a:cubicBezTo>
                  <a:close/>
                </a:path>
              </a:pathLst>
            </a:custGeom>
            <a:solidFill>
              <a:srgbClr val="5383A6"/>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9" name="Freeform 14"/>
            <p:cNvSpPr>
              <a:spLocks/>
            </p:cNvSpPr>
            <p:nvPr/>
          </p:nvSpPr>
          <p:spPr bwMode="auto">
            <a:xfrm>
              <a:off x="4191244" y="5593431"/>
              <a:ext cx="217488" cy="233363"/>
            </a:xfrm>
            <a:custGeom>
              <a:avLst/>
              <a:gdLst>
                <a:gd name="T0" fmla="*/ 49 w 57"/>
                <a:gd name="T1" fmla="*/ 31 h 61"/>
                <a:gd name="T2" fmla="*/ 48 w 57"/>
                <a:gd name="T3" fmla="*/ 27 h 61"/>
                <a:gd name="T4" fmla="*/ 57 w 57"/>
                <a:gd name="T5" fmla="*/ 20 h 61"/>
                <a:gd name="T6" fmla="*/ 52 w 57"/>
                <a:gd name="T7" fmla="*/ 11 h 61"/>
                <a:gd name="T8" fmla="*/ 42 w 57"/>
                <a:gd name="T9" fmla="*/ 15 h 61"/>
                <a:gd name="T10" fmla="*/ 35 w 57"/>
                <a:gd name="T11" fmla="*/ 11 h 61"/>
                <a:gd name="T12" fmla="*/ 33 w 57"/>
                <a:gd name="T13" fmla="*/ 0 h 61"/>
                <a:gd name="T14" fmla="*/ 23 w 57"/>
                <a:gd name="T15" fmla="*/ 0 h 61"/>
                <a:gd name="T16" fmla="*/ 21 w 57"/>
                <a:gd name="T17" fmla="*/ 11 h 61"/>
                <a:gd name="T18" fmla="*/ 15 w 57"/>
                <a:gd name="T19" fmla="*/ 15 h 61"/>
                <a:gd name="T20" fmla="*/ 5 w 57"/>
                <a:gd name="T21" fmla="*/ 11 h 61"/>
                <a:gd name="T22" fmla="*/ 0 w 57"/>
                <a:gd name="T23" fmla="*/ 19 h 61"/>
                <a:gd name="T24" fmla="*/ 8 w 57"/>
                <a:gd name="T25" fmla="*/ 26 h 61"/>
                <a:gd name="T26" fmla="*/ 8 w 57"/>
                <a:gd name="T27" fmla="*/ 31 h 61"/>
                <a:gd name="T28" fmla="*/ 8 w 57"/>
                <a:gd name="T29" fmla="*/ 35 h 61"/>
                <a:gd name="T30" fmla="*/ 0 w 57"/>
                <a:gd name="T31" fmla="*/ 42 h 61"/>
                <a:gd name="T32" fmla="*/ 5 w 57"/>
                <a:gd name="T33" fmla="*/ 51 h 61"/>
                <a:gd name="T34" fmla="*/ 15 w 57"/>
                <a:gd name="T35" fmla="*/ 46 h 61"/>
                <a:gd name="T36" fmla="*/ 21 w 57"/>
                <a:gd name="T37" fmla="*/ 50 h 61"/>
                <a:gd name="T38" fmla="*/ 23 w 57"/>
                <a:gd name="T39" fmla="*/ 61 h 61"/>
                <a:gd name="T40" fmla="*/ 33 w 57"/>
                <a:gd name="T41" fmla="*/ 61 h 61"/>
                <a:gd name="T42" fmla="*/ 35 w 57"/>
                <a:gd name="T43" fmla="*/ 50 h 61"/>
                <a:gd name="T44" fmla="*/ 42 w 57"/>
                <a:gd name="T45" fmla="*/ 46 h 61"/>
                <a:gd name="T46" fmla="*/ 52 w 57"/>
                <a:gd name="T47" fmla="*/ 50 h 61"/>
                <a:gd name="T48" fmla="*/ 57 w 57"/>
                <a:gd name="T49" fmla="*/ 42 h 61"/>
                <a:gd name="T50" fmla="*/ 48 w 57"/>
                <a:gd name="T51" fmla="*/ 35 h 61"/>
                <a:gd name="T52" fmla="*/ 49 w 57"/>
                <a:gd name="T53" fmla="*/ 3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7" h="61">
                  <a:moveTo>
                    <a:pt x="49" y="31"/>
                  </a:moveTo>
                  <a:cubicBezTo>
                    <a:pt x="49" y="29"/>
                    <a:pt x="49" y="28"/>
                    <a:pt x="48" y="27"/>
                  </a:cubicBezTo>
                  <a:cubicBezTo>
                    <a:pt x="57" y="20"/>
                    <a:pt x="57" y="20"/>
                    <a:pt x="57" y="20"/>
                  </a:cubicBezTo>
                  <a:cubicBezTo>
                    <a:pt x="52" y="11"/>
                    <a:pt x="52" y="11"/>
                    <a:pt x="52" y="11"/>
                  </a:cubicBezTo>
                  <a:cubicBezTo>
                    <a:pt x="42" y="15"/>
                    <a:pt x="42" y="15"/>
                    <a:pt x="42" y="15"/>
                  </a:cubicBezTo>
                  <a:cubicBezTo>
                    <a:pt x="40" y="13"/>
                    <a:pt x="37" y="12"/>
                    <a:pt x="35" y="11"/>
                  </a:cubicBezTo>
                  <a:cubicBezTo>
                    <a:pt x="33" y="0"/>
                    <a:pt x="33" y="0"/>
                    <a:pt x="33" y="0"/>
                  </a:cubicBezTo>
                  <a:cubicBezTo>
                    <a:pt x="23" y="0"/>
                    <a:pt x="23" y="0"/>
                    <a:pt x="23" y="0"/>
                  </a:cubicBezTo>
                  <a:cubicBezTo>
                    <a:pt x="21" y="11"/>
                    <a:pt x="21" y="11"/>
                    <a:pt x="21" y="11"/>
                  </a:cubicBezTo>
                  <a:cubicBezTo>
                    <a:pt x="19" y="12"/>
                    <a:pt x="17" y="13"/>
                    <a:pt x="15" y="15"/>
                  </a:cubicBezTo>
                  <a:cubicBezTo>
                    <a:pt x="5" y="11"/>
                    <a:pt x="5" y="11"/>
                    <a:pt x="5" y="11"/>
                  </a:cubicBezTo>
                  <a:cubicBezTo>
                    <a:pt x="0" y="19"/>
                    <a:pt x="0" y="19"/>
                    <a:pt x="0" y="19"/>
                  </a:cubicBezTo>
                  <a:cubicBezTo>
                    <a:pt x="8" y="26"/>
                    <a:pt x="8" y="26"/>
                    <a:pt x="8" y="26"/>
                  </a:cubicBezTo>
                  <a:cubicBezTo>
                    <a:pt x="8" y="28"/>
                    <a:pt x="8" y="29"/>
                    <a:pt x="8" y="31"/>
                  </a:cubicBezTo>
                  <a:cubicBezTo>
                    <a:pt x="8" y="32"/>
                    <a:pt x="8" y="33"/>
                    <a:pt x="8" y="35"/>
                  </a:cubicBezTo>
                  <a:cubicBezTo>
                    <a:pt x="0" y="42"/>
                    <a:pt x="0" y="42"/>
                    <a:pt x="0" y="42"/>
                  </a:cubicBezTo>
                  <a:cubicBezTo>
                    <a:pt x="5" y="51"/>
                    <a:pt x="5" y="51"/>
                    <a:pt x="5" y="51"/>
                  </a:cubicBezTo>
                  <a:cubicBezTo>
                    <a:pt x="15" y="46"/>
                    <a:pt x="15" y="46"/>
                    <a:pt x="15" y="46"/>
                  </a:cubicBezTo>
                  <a:cubicBezTo>
                    <a:pt x="17" y="48"/>
                    <a:pt x="19" y="49"/>
                    <a:pt x="21" y="50"/>
                  </a:cubicBezTo>
                  <a:cubicBezTo>
                    <a:pt x="23" y="61"/>
                    <a:pt x="23" y="61"/>
                    <a:pt x="23" y="61"/>
                  </a:cubicBezTo>
                  <a:cubicBezTo>
                    <a:pt x="33" y="61"/>
                    <a:pt x="33" y="61"/>
                    <a:pt x="33" y="61"/>
                  </a:cubicBezTo>
                  <a:cubicBezTo>
                    <a:pt x="35" y="50"/>
                    <a:pt x="35" y="50"/>
                    <a:pt x="35" y="50"/>
                  </a:cubicBezTo>
                  <a:cubicBezTo>
                    <a:pt x="37" y="49"/>
                    <a:pt x="40" y="48"/>
                    <a:pt x="42" y="46"/>
                  </a:cubicBezTo>
                  <a:cubicBezTo>
                    <a:pt x="52" y="50"/>
                    <a:pt x="52" y="50"/>
                    <a:pt x="52" y="50"/>
                  </a:cubicBezTo>
                  <a:cubicBezTo>
                    <a:pt x="57" y="42"/>
                    <a:pt x="57" y="42"/>
                    <a:pt x="57" y="42"/>
                  </a:cubicBezTo>
                  <a:cubicBezTo>
                    <a:pt x="48" y="35"/>
                    <a:pt x="48" y="35"/>
                    <a:pt x="48" y="35"/>
                  </a:cubicBezTo>
                  <a:cubicBezTo>
                    <a:pt x="49" y="33"/>
                    <a:pt x="49" y="32"/>
                    <a:pt x="49" y="31"/>
                  </a:cubicBezTo>
                  <a:close/>
                </a:path>
              </a:pathLst>
            </a:custGeom>
            <a:solidFill>
              <a:srgbClr val="8FB4CE"/>
            </a:solidFill>
            <a:ln w="22225"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32" name="TextBox 31"/>
          <p:cNvSpPr txBox="1"/>
          <p:nvPr/>
        </p:nvSpPr>
        <p:spPr>
          <a:xfrm>
            <a:off x="5705729" y="4448446"/>
            <a:ext cx="1371600" cy="400110"/>
          </a:xfrm>
          <a:prstGeom prst="rect">
            <a:avLst/>
          </a:prstGeom>
          <a:noFill/>
        </p:spPr>
        <p:txBody>
          <a:bodyPr wrap="square" rtlCol="0">
            <a:spAutoFit/>
          </a:bodyPr>
          <a:lstStyle/>
          <a:p>
            <a:r>
              <a:rPr lang="en-US" sz="2000" dirty="0"/>
              <a:t>Agent</a:t>
            </a:r>
          </a:p>
        </p:txBody>
      </p:sp>
      <p:sp>
        <p:nvSpPr>
          <p:cNvPr id="36" name="TextBox 35"/>
          <p:cNvSpPr txBox="1"/>
          <p:nvPr/>
        </p:nvSpPr>
        <p:spPr>
          <a:xfrm>
            <a:off x="5596021" y="2495490"/>
            <a:ext cx="1447800" cy="400110"/>
          </a:xfrm>
          <a:prstGeom prst="rect">
            <a:avLst/>
          </a:prstGeom>
          <a:noFill/>
        </p:spPr>
        <p:txBody>
          <a:bodyPr wrap="square" rtlCol="0">
            <a:spAutoFit/>
          </a:bodyPr>
          <a:lstStyle/>
          <a:p>
            <a:r>
              <a:rPr lang="en-US" sz="2000" dirty="0"/>
              <a:t>Server</a:t>
            </a:r>
          </a:p>
        </p:txBody>
      </p:sp>
      <p:grpSp>
        <p:nvGrpSpPr>
          <p:cNvPr id="6" name="Group 5"/>
          <p:cNvGrpSpPr/>
          <p:nvPr/>
        </p:nvGrpSpPr>
        <p:grpSpPr>
          <a:xfrm>
            <a:off x="6248400" y="3292325"/>
            <a:ext cx="5181600" cy="845710"/>
            <a:chOff x="6246812" y="3292325"/>
            <a:chExt cx="5181600" cy="845710"/>
          </a:xfrm>
        </p:grpSpPr>
        <p:cxnSp>
          <p:nvCxnSpPr>
            <p:cNvPr id="40" name="Straight Arrow Connector 39"/>
            <p:cNvCxnSpPr>
              <a:cxnSpLocks/>
            </p:cNvCxnSpPr>
            <p:nvPr/>
          </p:nvCxnSpPr>
          <p:spPr bwMode="auto">
            <a:xfrm flipV="1">
              <a:off x="6246812" y="3293215"/>
              <a:ext cx="0" cy="844820"/>
            </a:xfrm>
            <a:prstGeom prst="straightConnector1">
              <a:avLst/>
            </a:prstGeom>
            <a:solidFill>
              <a:srgbClr val="FDFDFD"/>
            </a:solidFill>
            <a:ln w="28575" cap="flat" cmpd="sng" algn="ctr">
              <a:solidFill>
                <a:schemeClr val="accent1">
                  <a:lumMod val="75000"/>
                </a:schemeClr>
              </a:solidFill>
              <a:prstDash val="solid"/>
              <a:round/>
              <a:headEnd type="none" w="med" len="med"/>
              <a:tailEnd type="triangle"/>
            </a:ln>
            <a:effectLst/>
            <a:extLst>
              <a:ext uri="{AF507438-7753-43E0-B8FC-AC1667EBCBE1}">
                <a14:hiddenEffects xmlns:a14="http://schemas.microsoft.com/office/drawing/2010/main">
                  <a:effectLst>
                    <a:outerShdw dist="107763" dir="2700000" algn="ctr" rotWithShape="0">
                      <a:schemeClr val="bg2"/>
                    </a:outerShdw>
                  </a:effectLst>
                </a14:hiddenEffects>
              </a:ext>
            </a:extLst>
          </p:spPr>
        </p:cxnSp>
        <p:sp>
          <p:nvSpPr>
            <p:cNvPr id="42" name="TextBox 41"/>
            <p:cNvSpPr txBox="1"/>
            <p:nvPr/>
          </p:nvSpPr>
          <p:spPr>
            <a:xfrm>
              <a:off x="6246812" y="3455084"/>
              <a:ext cx="1325551" cy="523220"/>
            </a:xfrm>
            <a:prstGeom prst="rect">
              <a:avLst/>
            </a:prstGeom>
            <a:noFill/>
          </p:spPr>
          <p:txBody>
            <a:bodyPr wrap="square" rtlCol="0">
              <a:spAutoFit/>
            </a:bodyPr>
            <a:lstStyle/>
            <a:p>
              <a:pPr algn="ctr"/>
              <a:r>
                <a:rPr lang="en-US" sz="1400" dirty="0">
                  <a:solidFill>
                    <a:srgbClr val="7030A0"/>
                  </a:solidFill>
                </a:rPr>
                <a:t>HTTP(S) (8080, 8443)</a:t>
              </a:r>
            </a:p>
          </p:txBody>
        </p:sp>
        <p:sp>
          <p:nvSpPr>
            <p:cNvPr id="15" name="Callout: Left Arrow 14"/>
            <p:cNvSpPr/>
            <p:nvPr/>
          </p:nvSpPr>
          <p:spPr bwMode="auto">
            <a:xfrm>
              <a:off x="7452562" y="3292325"/>
              <a:ext cx="3975850" cy="844820"/>
            </a:xfrm>
            <a:prstGeom prst="leftArrowCallout">
              <a:avLst>
                <a:gd name="adj1" fmla="val 25000"/>
                <a:gd name="adj2" fmla="val 25000"/>
                <a:gd name="adj3" fmla="val 25000"/>
                <a:gd name="adj4" fmla="val 75491"/>
              </a:avLst>
            </a:prstGeom>
            <a:solidFill>
              <a:srgbClr val="F7F7F7"/>
            </a:solidFill>
            <a:ln w="12700" cap="flat" cmpd="sng" algn="ctr">
              <a:solidFill>
                <a:schemeClr val="bg1">
                  <a:lumMod val="65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600" dirty="0"/>
            </a:p>
            <a:p>
              <a:pPr algn="ctr" defTabSz="614363" fontAlgn="base">
                <a:spcBef>
                  <a:spcPct val="0"/>
                </a:spcBef>
                <a:spcAft>
                  <a:spcPct val="0"/>
                </a:spcAft>
              </a:pPr>
              <a:r>
                <a:rPr lang="en-US" sz="1600" dirty="0"/>
                <a:t>Agent uses HTTP to send </a:t>
              </a:r>
            </a:p>
            <a:p>
              <a:pPr algn="ctr" defTabSz="614363" fontAlgn="base">
                <a:spcBef>
                  <a:spcPct val="0"/>
                </a:spcBef>
                <a:spcAft>
                  <a:spcPct val="0"/>
                </a:spcAft>
              </a:pPr>
              <a:r>
                <a:rPr lang="en-US" sz="1600" dirty="0"/>
                <a:t>the server execution output</a:t>
              </a:r>
            </a:p>
            <a:p>
              <a:pPr algn="ctr" defTabSz="614363" fontAlgn="base">
                <a:spcBef>
                  <a:spcPct val="0"/>
                </a:spcBef>
                <a:spcAft>
                  <a:spcPct val="0"/>
                </a:spcAft>
              </a:pPr>
              <a:endParaRPr lang="en-US" sz="1200" dirty="0">
                <a:latin typeface="Arial" panose="020B0604020202020204" pitchFamily="34" charset="0"/>
              </a:endParaRPr>
            </a:p>
          </p:txBody>
        </p:sp>
      </p:grpSp>
      <p:grpSp>
        <p:nvGrpSpPr>
          <p:cNvPr id="5" name="Group 4"/>
          <p:cNvGrpSpPr/>
          <p:nvPr/>
        </p:nvGrpSpPr>
        <p:grpSpPr>
          <a:xfrm>
            <a:off x="182552" y="2904468"/>
            <a:ext cx="5132855" cy="1298148"/>
            <a:chOff x="127142" y="2895600"/>
            <a:chExt cx="5132855" cy="1298148"/>
          </a:xfrm>
        </p:grpSpPr>
        <p:sp>
          <p:nvSpPr>
            <p:cNvPr id="39" name="TextBox 38"/>
            <p:cNvSpPr txBox="1"/>
            <p:nvPr/>
          </p:nvSpPr>
          <p:spPr>
            <a:xfrm>
              <a:off x="4265314" y="3455084"/>
              <a:ext cx="873005" cy="738664"/>
            </a:xfrm>
            <a:prstGeom prst="rect">
              <a:avLst/>
            </a:prstGeom>
            <a:noFill/>
          </p:spPr>
          <p:txBody>
            <a:bodyPr wrap="square" rtlCol="0">
              <a:spAutoFit/>
            </a:bodyPr>
            <a:lstStyle/>
            <a:p>
              <a:pPr algn="ctr"/>
              <a:r>
                <a:rPr lang="en-US" sz="1400" dirty="0">
                  <a:solidFill>
                    <a:schemeClr val="accent2">
                      <a:lumMod val="50000"/>
                    </a:schemeClr>
                  </a:solidFill>
                </a:rPr>
                <a:t>PORT (7919</a:t>
              </a:r>
            </a:p>
            <a:p>
              <a:pPr algn="ctr"/>
              <a:r>
                <a:rPr lang="en-US" sz="1400" dirty="0">
                  <a:solidFill>
                    <a:schemeClr val="accent2">
                      <a:lumMod val="50000"/>
                    </a:schemeClr>
                  </a:solidFill>
                </a:rPr>
                <a:t>7918)</a:t>
              </a:r>
            </a:p>
          </p:txBody>
        </p:sp>
        <p:cxnSp>
          <p:nvCxnSpPr>
            <p:cNvPr id="63" name="Straight Arrow Connector 62"/>
            <p:cNvCxnSpPr>
              <a:cxnSpLocks/>
            </p:cNvCxnSpPr>
            <p:nvPr/>
          </p:nvCxnSpPr>
          <p:spPr bwMode="auto">
            <a:xfrm>
              <a:off x="5259997" y="3293215"/>
              <a:ext cx="0" cy="844820"/>
            </a:xfrm>
            <a:prstGeom prst="straightConnector1">
              <a:avLst/>
            </a:prstGeom>
            <a:solidFill>
              <a:srgbClr val="FDFDFD"/>
            </a:solidFill>
            <a:ln w="28575" cap="flat" cmpd="sng" algn="ctr">
              <a:solidFill>
                <a:srgbClr val="00688F"/>
              </a:solidFill>
              <a:prstDash val="solid"/>
              <a:round/>
              <a:headEnd type="triangle"/>
              <a:tailEnd type="triangle"/>
            </a:ln>
            <a:effectLst/>
            <a:extLst>
              <a:ext uri="{AF507438-7753-43E0-B8FC-AC1667EBCBE1}">
                <a14:hiddenEffects xmlns:a14="http://schemas.microsoft.com/office/drawing/2010/main">
                  <a:effectLst>
                    <a:outerShdw dist="107763" dir="2700000" algn="ctr" rotWithShape="0">
                      <a:schemeClr val="bg2"/>
                    </a:outerShdw>
                  </a:effectLst>
                </a14:hiddenEffects>
              </a:ext>
            </a:extLst>
          </p:spPr>
        </p:cxnSp>
        <p:sp>
          <p:nvSpPr>
            <p:cNvPr id="30" name="Callout: Left Arrow 29"/>
            <p:cNvSpPr/>
            <p:nvPr/>
          </p:nvSpPr>
          <p:spPr bwMode="auto">
            <a:xfrm flipH="1">
              <a:off x="127142" y="2895600"/>
              <a:ext cx="4252768" cy="1241545"/>
            </a:xfrm>
            <a:prstGeom prst="leftArrowCallout">
              <a:avLst>
                <a:gd name="adj1" fmla="val 25000"/>
                <a:gd name="adj2" fmla="val 25000"/>
                <a:gd name="adj3" fmla="val 25000"/>
                <a:gd name="adj4" fmla="val 74511"/>
              </a:avLst>
            </a:prstGeom>
            <a:solidFill>
              <a:srgbClr val="F7F7F7"/>
            </a:solidFill>
            <a:ln w="12700" cap="flat" cmpd="sng" algn="ctr">
              <a:solidFill>
                <a:schemeClr val="bg1">
                  <a:lumMod val="65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en-US" sz="1400" dirty="0"/>
                <a:t>Agent opens a connection </a:t>
              </a:r>
            </a:p>
            <a:p>
              <a:pPr algn="ctr"/>
              <a:r>
                <a:rPr lang="en-US" sz="1400" dirty="0"/>
                <a:t>with the server over  </a:t>
              </a:r>
              <a:r>
                <a:rPr lang="en-US" sz="1400" dirty="0" err="1"/>
                <a:t>WebSocket</a:t>
              </a:r>
              <a:r>
                <a:rPr lang="en-US" sz="1400" dirty="0"/>
                <a:t>(Default)</a:t>
              </a:r>
            </a:p>
            <a:p>
              <a:pPr algn="ctr" defTabSz="614363" fontAlgn="base">
                <a:spcBef>
                  <a:spcPct val="0"/>
                </a:spcBef>
                <a:spcAft>
                  <a:spcPct val="0"/>
                </a:spcAft>
              </a:pPr>
              <a:r>
                <a:rPr lang="en-US" sz="1200" dirty="0">
                  <a:latin typeface="Arial" panose="020B0604020202020204" pitchFamily="34" charset="0"/>
                </a:rPr>
                <a:t>(or) JMS ( Deprecated Now form 7.0 )</a:t>
              </a:r>
            </a:p>
          </p:txBody>
        </p:sp>
      </p:grpSp>
    </p:spTree>
    <p:extLst>
      <p:ext uri="{BB962C8B-B14F-4D97-AF65-F5344CB8AC3E}">
        <p14:creationId xmlns:p14="http://schemas.microsoft.com/office/powerpoint/2010/main" val="1895238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Rounded Corners 34"/>
          <p:cNvSpPr/>
          <p:nvPr/>
        </p:nvSpPr>
        <p:spPr bwMode="auto">
          <a:xfrm>
            <a:off x="4038601" y="1676400"/>
            <a:ext cx="3535351" cy="3886200"/>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chemeClr val="tx1"/>
              </a:solidFill>
              <a:latin typeface="Arial" panose="020B0604020202020204" pitchFamily="34" charset="0"/>
            </a:endParaRPr>
          </a:p>
        </p:txBody>
      </p:sp>
      <p:sp>
        <p:nvSpPr>
          <p:cNvPr id="34" name="Rectangle: Rounded Corners 33"/>
          <p:cNvSpPr/>
          <p:nvPr/>
        </p:nvSpPr>
        <p:spPr bwMode="auto">
          <a:xfrm>
            <a:off x="4724400" y="4138035"/>
            <a:ext cx="2164530" cy="1046414"/>
          </a:xfrm>
          <a:prstGeom prst="roundRect">
            <a:avLst/>
          </a:prstGeom>
          <a:solidFill>
            <a:schemeClr val="accent5">
              <a:lumMod val="20000"/>
              <a:lumOff val="80000"/>
            </a:schemeClr>
          </a:solid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chemeClr val="tx1"/>
              </a:solidFill>
              <a:latin typeface="Arial" panose="020B0604020202020204" pitchFamily="34" charset="0"/>
            </a:endParaRPr>
          </a:p>
        </p:txBody>
      </p:sp>
      <p:sp>
        <p:nvSpPr>
          <p:cNvPr id="2" name="Title 1"/>
          <p:cNvSpPr>
            <a:spLocks noGrp="1"/>
          </p:cNvSpPr>
          <p:nvPr>
            <p:ph type="title"/>
          </p:nvPr>
        </p:nvSpPr>
        <p:spPr/>
        <p:txBody>
          <a:bodyPr>
            <a:normAutofit/>
          </a:bodyPr>
          <a:lstStyle/>
          <a:p>
            <a:pPr defTabSz="1218885">
              <a:spcBef>
                <a:spcPts val="0"/>
              </a:spcBef>
              <a:defRPr/>
            </a:pPr>
            <a:r>
              <a:rPr lang="en-US" altLang="en-US" sz="2400" b="1" dirty="0">
                <a:solidFill>
                  <a:srgbClr val="00649D"/>
                </a:solidFill>
                <a:latin typeface="Arial" panose="020B0604020202020204" pitchFamily="34" charset="0"/>
                <a:cs typeface="Arial" panose="020B0604020202020204" pitchFamily="34" charset="0"/>
              </a:rPr>
              <a:t>An agent consists of a worker process and a monitor process</a:t>
            </a:r>
            <a:endParaRPr lang="en-US" sz="2400" b="1" dirty="0">
              <a:solidFill>
                <a:srgbClr val="00649D"/>
              </a:solidFill>
              <a:latin typeface="Arial" panose="020B0604020202020204" pitchFamily="34" charset="0"/>
              <a:cs typeface="Arial" panose="020B0604020202020204" pitchFamily="34" charset="0"/>
            </a:endParaRPr>
          </a:p>
        </p:txBody>
      </p:sp>
      <p:sp>
        <p:nvSpPr>
          <p:cNvPr id="11" name="Speech Bubble: Oval 10"/>
          <p:cNvSpPr/>
          <p:nvPr/>
        </p:nvSpPr>
        <p:spPr bwMode="auto">
          <a:xfrm>
            <a:off x="6455931" y="5002537"/>
            <a:ext cx="5410200" cy="1497225"/>
          </a:xfrm>
          <a:prstGeom prst="wedgeEllipseCallout">
            <a:avLst>
              <a:gd name="adj1" fmla="val -54636"/>
              <a:gd name="adj2" fmla="val -48449"/>
            </a:avLst>
          </a:prstGeom>
          <a:solidFill>
            <a:schemeClr val="bg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latin typeface="Arial" panose="020B0604020202020204" pitchFamily="34" charset="0"/>
            </a:endParaRPr>
          </a:p>
        </p:txBody>
      </p:sp>
      <p:sp>
        <p:nvSpPr>
          <p:cNvPr id="23" name="Rectangle: Rounded Corners 22"/>
          <p:cNvSpPr/>
          <p:nvPr/>
        </p:nvSpPr>
        <p:spPr bwMode="auto">
          <a:xfrm>
            <a:off x="4724400" y="2024758"/>
            <a:ext cx="2164530" cy="1268457"/>
          </a:xfrm>
          <a:prstGeom prst="roundRect">
            <a:avLst/>
          </a:prstGeom>
          <a:solidFill>
            <a:schemeClr val="accent5">
              <a:lumMod val="20000"/>
              <a:lumOff val="80000"/>
            </a:schemeClr>
          </a:solid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chemeClr val="tx1"/>
              </a:solidFill>
              <a:latin typeface="Arial" panose="020B0604020202020204" pitchFamily="34" charset="0"/>
            </a:endParaRPr>
          </a:p>
        </p:txBody>
      </p:sp>
      <p:pic>
        <p:nvPicPr>
          <p:cNvPr id="10" name="Picture 15" descr="C:\!!!!Clip_art\!!!Large_Emf_collection\Server_3XLarge_145pc.e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29340" y="2214408"/>
            <a:ext cx="505441" cy="909793"/>
          </a:xfrm>
          <a:prstGeom prst="rect">
            <a:avLst/>
          </a:prstGeom>
          <a:noFill/>
          <a:extLst>
            <a:ext uri="{909E8E84-426E-40DD-AFC4-6F175D3DCCD1}">
              <a14:hiddenFill xmlns:a14="http://schemas.microsoft.com/office/drawing/2010/main">
                <a:solidFill>
                  <a:srgbClr val="FFFFFF"/>
                </a:solidFill>
              </a14:hiddenFill>
            </a:ext>
          </a:extLst>
        </p:spPr>
      </p:pic>
      <p:grpSp>
        <p:nvGrpSpPr>
          <p:cNvPr id="27" name="Group 26"/>
          <p:cNvGrpSpPr/>
          <p:nvPr/>
        </p:nvGrpSpPr>
        <p:grpSpPr>
          <a:xfrm>
            <a:off x="4872409" y="4267203"/>
            <a:ext cx="719560" cy="745344"/>
            <a:chOff x="4191244" y="5593431"/>
            <a:chExt cx="228357" cy="236540"/>
          </a:xfrm>
        </p:grpSpPr>
        <p:sp>
          <p:nvSpPr>
            <p:cNvPr id="28" name="Freeform 13"/>
            <p:cNvSpPr>
              <a:spLocks/>
            </p:cNvSpPr>
            <p:nvPr/>
          </p:nvSpPr>
          <p:spPr bwMode="auto">
            <a:xfrm>
              <a:off x="4198938" y="5593433"/>
              <a:ext cx="220663" cy="236538"/>
            </a:xfrm>
            <a:custGeom>
              <a:avLst/>
              <a:gdLst>
                <a:gd name="T0" fmla="*/ 49 w 58"/>
                <a:gd name="T1" fmla="*/ 32 h 62"/>
                <a:gd name="T2" fmla="*/ 48 w 58"/>
                <a:gd name="T3" fmla="*/ 28 h 62"/>
                <a:gd name="T4" fmla="*/ 57 w 58"/>
                <a:gd name="T5" fmla="*/ 21 h 62"/>
                <a:gd name="T6" fmla="*/ 58 w 58"/>
                <a:gd name="T7" fmla="*/ 20 h 62"/>
                <a:gd name="T8" fmla="*/ 52 w 58"/>
                <a:gd name="T9" fmla="*/ 12 h 62"/>
                <a:gd name="T10" fmla="*/ 41 w 58"/>
                <a:gd name="T11" fmla="*/ 16 h 62"/>
                <a:gd name="T12" fmla="*/ 35 w 58"/>
                <a:gd name="T13" fmla="*/ 13 h 62"/>
                <a:gd name="T14" fmla="*/ 33 w 58"/>
                <a:gd name="T15" fmla="*/ 2 h 62"/>
                <a:gd name="T16" fmla="*/ 24 w 58"/>
                <a:gd name="T17" fmla="*/ 0 h 62"/>
                <a:gd name="T18" fmla="*/ 23 w 58"/>
                <a:gd name="T19" fmla="*/ 2 h 62"/>
                <a:gd name="T20" fmla="*/ 21 w 58"/>
                <a:gd name="T21" fmla="*/ 13 h 62"/>
                <a:gd name="T22" fmla="*/ 15 w 58"/>
                <a:gd name="T23" fmla="*/ 16 h 62"/>
                <a:gd name="T24" fmla="*/ 5 w 58"/>
                <a:gd name="T25" fmla="*/ 12 h 62"/>
                <a:gd name="T26" fmla="*/ 0 w 58"/>
                <a:gd name="T27" fmla="*/ 20 h 62"/>
                <a:gd name="T28" fmla="*/ 8 w 58"/>
                <a:gd name="T29" fmla="*/ 28 h 62"/>
                <a:gd name="T30" fmla="*/ 8 w 58"/>
                <a:gd name="T31" fmla="*/ 32 h 62"/>
                <a:gd name="T32" fmla="*/ 8 w 58"/>
                <a:gd name="T33" fmla="*/ 36 h 62"/>
                <a:gd name="T34" fmla="*/ 1 w 58"/>
                <a:gd name="T35" fmla="*/ 42 h 62"/>
                <a:gd name="T36" fmla="*/ 0 w 58"/>
                <a:gd name="T37" fmla="*/ 43 h 62"/>
                <a:gd name="T38" fmla="*/ 5 w 58"/>
                <a:gd name="T39" fmla="*/ 52 h 62"/>
                <a:gd name="T40" fmla="*/ 15 w 58"/>
                <a:gd name="T41" fmla="*/ 48 h 62"/>
                <a:gd name="T42" fmla="*/ 21 w 58"/>
                <a:gd name="T43" fmla="*/ 51 h 62"/>
                <a:gd name="T44" fmla="*/ 23 w 58"/>
                <a:gd name="T45" fmla="*/ 62 h 62"/>
                <a:gd name="T46" fmla="*/ 33 w 58"/>
                <a:gd name="T47" fmla="*/ 62 h 62"/>
                <a:gd name="T48" fmla="*/ 34 w 58"/>
                <a:gd name="T49" fmla="*/ 61 h 62"/>
                <a:gd name="T50" fmla="*/ 35 w 58"/>
                <a:gd name="T51" fmla="*/ 51 h 62"/>
                <a:gd name="T52" fmla="*/ 41 w 58"/>
                <a:gd name="T53" fmla="*/ 47 h 62"/>
                <a:gd name="T54" fmla="*/ 52 w 58"/>
                <a:gd name="T55" fmla="*/ 51 h 62"/>
                <a:gd name="T56" fmla="*/ 53 w 58"/>
                <a:gd name="T57" fmla="*/ 50 h 62"/>
                <a:gd name="T58" fmla="*/ 57 w 58"/>
                <a:gd name="T59" fmla="*/ 43 h 62"/>
                <a:gd name="T60" fmla="*/ 48 w 58"/>
                <a:gd name="T61" fmla="*/ 36 h 62"/>
                <a:gd name="T62" fmla="*/ 49 w 58"/>
                <a:gd name="T63"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 h="62">
                  <a:moveTo>
                    <a:pt x="49" y="32"/>
                  </a:moveTo>
                  <a:cubicBezTo>
                    <a:pt x="49" y="31"/>
                    <a:pt x="49" y="29"/>
                    <a:pt x="48" y="28"/>
                  </a:cubicBezTo>
                  <a:cubicBezTo>
                    <a:pt x="57" y="21"/>
                    <a:pt x="57" y="21"/>
                    <a:pt x="57" y="21"/>
                  </a:cubicBezTo>
                  <a:cubicBezTo>
                    <a:pt x="58" y="20"/>
                    <a:pt x="58" y="20"/>
                    <a:pt x="58" y="20"/>
                  </a:cubicBezTo>
                  <a:cubicBezTo>
                    <a:pt x="52" y="12"/>
                    <a:pt x="52" y="12"/>
                    <a:pt x="52" y="12"/>
                  </a:cubicBezTo>
                  <a:cubicBezTo>
                    <a:pt x="41" y="16"/>
                    <a:pt x="41" y="16"/>
                    <a:pt x="41" y="16"/>
                  </a:cubicBezTo>
                  <a:cubicBezTo>
                    <a:pt x="40" y="15"/>
                    <a:pt x="37" y="13"/>
                    <a:pt x="35" y="13"/>
                  </a:cubicBezTo>
                  <a:cubicBezTo>
                    <a:pt x="33" y="2"/>
                    <a:pt x="33" y="2"/>
                    <a:pt x="33" y="2"/>
                  </a:cubicBezTo>
                  <a:cubicBezTo>
                    <a:pt x="24" y="0"/>
                    <a:pt x="24" y="0"/>
                    <a:pt x="24" y="0"/>
                  </a:cubicBezTo>
                  <a:cubicBezTo>
                    <a:pt x="23" y="2"/>
                    <a:pt x="23" y="2"/>
                    <a:pt x="23" y="2"/>
                  </a:cubicBezTo>
                  <a:cubicBezTo>
                    <a:pt x="21" y="13"/>
                    <a:pt x="21" y="13"/>
                    <a:pt x="21" y="13"/>
                  </a:cubicBezTo>
                  <a:cubicBezTo>
                    <a:pt x="19" y="13"/>
                    <a:pt x="17" y="15"/>
                    <a:pt x="15" y="16"/>
                  </a:cubicBezTo>
                  <a:cubicBezTo>
                    <a:pt x="5" y="12"/>
                    <a:pt x="5" y="12"/>
                    <a:pt x="5" y="12"/>
                  </a:cubicBezTo>
                  <a:cubicBezTo>
                    <a:pt x="0" y="20"/>
                    <a:pt x="0" y="20"/>
                    <a:pt x="0" y="20"/>
                  </a:cubicBezTo>
                  <a:cubicBezTo>
                    <a:pt x="8" y="28"/>
                    <a:pt x="8" y="28"/>
                    <a:pt x="8" y="28"/>
                  </a:cubicBezTo>
                  <a:cubicBezTo>
                    <a:pt x="8" y="29"/>
                    <a:pt x="8" y="30"/>
                    <a:pt x="8" y="32"/>
                  </a:cubicBezTo>
                  <a:cubicBezTo>
                    <a:pt x="8" y="33"/>
                    <a:pt x="8" y="35"/>
                    <a:pt x="8" y="36"/>
                  </a:cubicBezTo>
                  <a:cubicBezTo>
                    <a:pt x="1" y="42"/>
                    <a:pt x="1" y="42"/>
                    <a:pt x="1" y="42"/>
                  </a:cubicBezTo>
                  <a:cubicBezTo>
                    <a:pt x="0" y="43"/>
                    <a:pt x="0" y="43"/>
                    <a:pt x="0" y="43"/>
                  </a:cubicBezTo>
                  <a:cubicBezTo>
                    <a:pt x="5" y="52"/>
                    <a:pt x="5" y="52"/>
                    <a:pt x="5" y="52"/>
                  </a:cubicBezTo>
                  <a:cubicBezTo>
                    <a:pt x="15" y="48"/>
                    <a:pt x="15" y="48"/>
                    <a:pt x="15" y="48"/>
                  </a:cubicBezTo>
                  <a:cubicBezTo>
                    <a:pt x="17" y="49"/>
                    <a:pt x="19" y="50"/>
                    <a:pt x="21" y="51"/>
                  </a:cubicBezTo>
                  <a:cubicBezTo>
                    <a:pt x="23" y="62"/>
                    <a:pt x="23" y="62"/>
                    <a:pt x="23" y="62"/>
                  </a:cubicBezTo>
                  <a:cubicBezTo>
                    <a:pt x="33" y="62"/>
                    <a:pt x="33" y="62"/>
                    <a:pt x="33" y="62"/>
                  </a:cubicBezTo>
                  <a:cubicBezTo>
                    <a:pt x="34" y="61"/>
                    <a:pt x="34" y="61"/>
                    <a:pt x="34" y="61"/>
                  </a:cubicBezTo>
                  <a:cubicBezTo>
                    <a:pt x="35" y="51"/>
                    <a:pt x="35" y="51"/>
                    <a:pt x="35" y="51"/>
                  </a:cubicBezTo>
                  <a:cubicBezTo>
                    <a:pt x="37" y="50"/>
                    <a:pt x="40" y="49"/>
                    <a:pt x="41" y="47"/>
                  </a:cubicBezTo>
                  <a:cubicBezTo>
                    <a:pt x="52" y="51"/>
                    <a:pt x="52" y="51"/>
                    <a:pt x="52" y="51"/>
                  </a:cubicBezTo>
                  <a:cubicBezTo>
                    <a:pt x="53" y="50"/>
                    <a:pt x="53" y="50"/>
                    <a:pt x="53" y="50"/>
                  </a:cubicBezTo>
                  <a:cubicBezTo>
                    <a:pt x="57" y="43"/>
                    <a:pt x="57" y="43"/>
                    <a:pt x="57" y="43"/>
                  </a:cubicBezTo>
                  <a:cubicBezTo>
                    <a:pt x="48" y="36"/>
                    <a:pt x="48" y="36"/>
                    <a:pt x="48" y="36"/>
                  </a:cubicBezTo>
                  <a:cubicBezTo>
                    <a:pt x="49" y="34"/>
                    <a:pt x="49" y="33"/>
                    <a:pt x="49" y="32"/>
                  </a:cubicBezTo>
                  <a:close/>
                </a:path>
              </a:pathLst>
            </a:custGeom>
            <a:solidFill>
              <a:srgbClr val="5383A6"/>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9" name="Freeform 14"/>
            <p:cNvSpPr>
              <a:spLocks/>
            </p:cNvSpPr>
            <p:nvPr/>
          </p:nvSpPr>
          <p:spPr bwMode="auto">
            <a:xfrm>
              <a:off x="4191244" y="5593431"/>
              <a:ext cx="217488" cy="233363"/>
            </a:xfrm>
            <a:custGeom>
              <a:avLst/>
              <a:gdLst>
                <a:gd name="T0" fmla="*/ 49 w 57"/>
                <a:gd name="T1" fmla="*/ 31 h 61"/>
                <a:gd name="T2" fmla="*/ 48 w 57"/>
                <a:gd name="T3" fmla="*/ 27 h 61"/>
                <a:gd name="T4" fmla="*/ 57 w 57"/>
                <a:gd name="T5" fmla="*/ 20 h 61"/>
                <a:gd name="T6" fmla="*/ 52 w 57"/>
                <a:gd name="T7" fmla="*/ 11 h 61"/>
                <a:gd name="T8" fmla="*/ 42 w 57"/>
                <a:gd name="T9" fmla="*/ 15 h 61"/>
                <a:gd name="T10" fmla="*/ 35 w 57"/>
                <a:gd name="T11" fmla="*/ 11 h 61"/>
                <a:gd name="T12" fmla="*/ 33 w 57"/>
                <a:gd name="T13" fmla="*/ 0 h 61"/>
                <a:gd name="T14" fmla="*/ 23 w 57"/>
                <a:gd name="T15" fmla="*/ 0 h 61"/>
                <a:gd name="T16" fmla="*/ 21 w 57"/>
                <a:gd name="T17" fmla="*/ 11 h 61"/>
                <a:gd name="T18" fmla="*/ 15 w 57"/>
                <a:gd name="T19" fmla="*/ 15 h 61"/>
                <a:gd name="T20" fmla="*/ 5 w 57"/>
                <a:gd name="T21" fmla="*/ 11 h 61"/>
                <a:gd name="T22" fmla="*/ 0 w 57"/>
                <a:gd name="T23" fmla="*/ 19 h 61"/>
                <a:gd name="T24" fmla="*/ 8 w 57"/>
                <a:gd name="T25" fmla="*/ 26 h 61"/>
                <a:gd name="T26" fmla="*/ 8 w 57"/>
                <a:gd name="T27" fmla="*/ 31 h 61"/>
                <a:gd name="T28" fmla="*/ 8 w 57"/>
                <a:gd name="T29" fmla="*/ 35 h 61"/>
                <a:gd name="T30" fmla="*/ 0 w 57"/>
                <a:gd name="T31" fmla="*/ 42 h 61"/>
                <a:gd name="T32" fmla="*/ 5 w 57"/>
                <a:gd name="T33" fmla="*/ 51 h 61"/>
                <a:gd name="T34" fmla="*/ 15 w 57"/>
                <a:gd name="T35" fmla="*/ 46 h 61"/>
                <a:gd name="T36" fmla="*/ 21 w 57"/>
                <a:gd name="T37" fmla="*/ 50 h 61"/>
                <a:gd name="T38" fmla="*/ 23 w 57"/>
                <a:gd name="T39" fmla="*/ 61 h 61"/>
                <a:gd name="T40" fmla="*/ 33 w 57"/>
                <a:gd name="T41" fmla="*/ 61 h 61"/>
                <a:gd name="T42" fmla="*/ 35 w 57"/>
                <a:gd name="T43" fmla="*/ 50 h 61"/>
                <a:gd name="T44" fmla="*/ 42 w 57"/>
                <a:gd name="T45" fmla="*/ 46 h 61"/>
                <a:gd name="T46" fmla="*/ 52 w 57"/>
                <a:gd name="T47" fmla="*/ 50 h 61"/>
                <a:gd name="T48" fmla="*/ 57 w 57"/>
                <a:gd name="T49" fmla="*/ 42 h 61"/>
                <a:gd name="T50" fmla="*/ 48 w 57"/>
                <a:gd name="T51" fmla="*/ 35 h 61"/>
                <a:gd name="T52" fmla="*/ 49 w 57"/>
                <a:gd name="T53" fmla="*/ 3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7" h="61">
                  <a:moveTo>
                    <a:pt x="49" y="31"/>
                  </a:moveTo>
                  <a:cubicBezTo>
                    <a:pt x="49" y="29"/>
                    <a:pt x="49" y="28"/>
                    <a:pt x="48" y="27"/>
                  </a:cubicBezTo>
                  <a:cubicBezTo>
                    <a:pt x="57" y="20"/>
                    <a:pt x="57" y="20"/>
                    <a:pt x="57" y="20"/>
                  </a:cubicBezTo>
                  <a:cubicBezTo>
                    <a:pt x="52" y="11"/>
                    <a:pt x="52" y="11"/>
                    <a:pt x="52" y="11"/>
                  </a:cubicBezTo>
                  <a:cubicBezTo>
                    <a:pt x="42" y="15"/>
                    <a:pt x="42" y="15"/>
                    <a:pt x="42" y="15"/>
                  </a:cubicBezTo>
                  <a:cubicBezTo>
                    <a:pt x="40" y="13"/>
                    <a:pt x="37" y="12"/>
                    <a:pt x="35" y="11"/>
                  </a:cubicBezTo>
                  <a:cubicBezTo>
                    <a:pt x="33" y="0"/>
                    <a:pt x="33" y="0"/>
                    <a:pt x="33" y="0"/>
                  </a:cubicBezTo>
                  <a:cubicBezTo>
                    <a:pt x="23" y="0"/>
                    <a:pt x="23" y="0"/>
                    <a:pt x="23" y="0"/>
                  </a:cubicBezTo>
                  <a:cubicBezTo>
                    <a:pt x="21" y="11"/>
                    <a:pt x="21" y="11"/>
                    <a:pt x="21" y="11"/>
                  </a:cubicBezTo>
                  <a:cubicBezTo>
                    <a:pt x="19" y="12"/>
                    <a:pt x="17" y="13"/>
                    <a:pt x="15" y="15"/>
                  </a:cubicBezTo>
                  <a:cubicBezTo>
                    <a:pt x="5" y="11"/>
                    <a:pt x="5" y="11"/>
                    <a:pt x="5" y="11"/>
                  </a:cubicBezTo>
                  <a:cubicBezTo>
                    <a:pt x="0" y="19"/>
                    <a:pt x="0" y="19"/>
                    <a:pt x="0" y="19"/>
                  </a:cubicBezTo>
                  <a:cubicBezTo>
                    <a:pt x="8" y="26"/>
                    <a:pt x="8" y="26"/>
                    <a:pt x="8" y="26"/>
                  </a:cubicBezTo>
                  <a:cubicBezTo>
                    <a:pt x="8" y="28"/>
                    <a:pt x="8" y="29"/>
                    <a:pt x="8" y="31"/>
                  </a:cubicBezTo>
                  <a:cubicBezTo>
                    <a:pt x="8" y="32"/>
                    <a:pt x="8" y="33"/>
                    <a:pt x="8" y="35"/>
                  </a:cubicBezTo>
                  <a:cubicBezTo>
                    <a:pt x="0" y="42"/>
                    <a:pt x="0" y="42"/>
                    <a:pt x="0" y="42"/>
                  </a:cubicBezTo>
                  <a:cubicBezTo>
                    <a:pt x="5" y="51"/>
                    <a:pt x="5" y="51"/>
                    <a:pt x="5" y="51"/>
                  </a:cubicBezTo>
                  <a:cubicBezTo>
                    <a:pt x="15" y="46"/>
                    <a:pt x="15" y="46"/>
                    <a:pt x="15" y="46"/>
                  </a:cubicBezTo>
                  <a:cubicBezTo>
                    <a:pt x="17" y="48"/>
                    <a:pt x="19" y="49"/>
                    <a:pt x="21" y="50"/>
                  </a:cubicBezTo>
                  <a:cubicBezTo>
                    <a:pt x="23" y="61"/>
                    <a:pt x="23" y="61"/>
                    <a:pt x="23" y="61"/>
                  </a:cubicBezTo>
                  <a:cubicBezTo>
                    <a:pt x="33" y="61"/>
                    <a:pt x="33" y="61"/>
                    <a:pt x="33" y="61"/>
                  </a:cubicBezTo>
                  <a:cubicBezTo>
                    <a:pt x="35" y="50"/>
                    <a:pt x="35" y="50"/>
                    <a:pt x="35" y="50"/>
                  </a:cubicBezTo>
                  <a:cubicBezTo>
                    <a:pt x="37" y="49"/>
                    <a:pt x="40" y="48"/>
                    <a:pt x="42" y="46"/>
                  </a:cubicBezTo>
                  <a:cubicBezTo>
                    <a:pt x="52" y="50"/>
                    <a:pt x="52" y="50"/>
                    <a:pt x="52" y="50"/>
                  </a:cubicBezTo>
                  <a:cubicBezTo>
                    <a:pt x="57" y="42"/>
                    <a:pt x="57" y="42"/>
                    <a:pt x="57" y="42"/>
                  </a:cubicBezTo>
                  <a:cubicBezTo>
                    <a:pt x="48" y="35"/>
                    <a:pt x="48" y="35"/>
                    <a:pt x="48" y="35"/>
                  </a:cubicBezTo>
                  <a:cubicBezTo>
                    <a:pt x="49" y="33"/>
                    <a:pt x="49" y="32"/>
                    <a:pt x="49" y="31"/>
                  </a:cubicBezTo>
                  <a:close/>
                </a:path>
              </a:pathLst>
            </a:custGeom>
            <a:solidFill>
              <a:srgbClr val="8FB4CE"/>
            </a:solidFill>
            <a:ln w="22225"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32" name="TextBox 31"/>
          <p:cNvSpPr txBox="1"/>
          <p:nvPr/>
        </p:nvSpPr>
        <p:spPr>
          <a:xfrm>
            <a:off x="5705729" y="4448446"/>
            <a:ext cx="1371600" cy="400110"/>
          </a:xfrm>
          <a:prstGeom prst="rect">
            <a:avLst/>
          </a:prstGeom>
          <a:noFill/>
        </p:spPr>
        <p:txBody>
          <a:bodyPr wrap="square" rtlCol="0">
            <a:spAutoFit/>
          </a:bodyPr>
          <a:lstStyle/>
          <a:p>
            <a:r>
              <a:rPr lang="en-US" sz="2000" dirty="0"/>
              <a:t>Agent</a:t>
            </a:r>
          </a:p>
        </p:txBody>
      </p:sp>
      <p:sp>
        <p:nvSpPr>
          <p:cNvPr id="36" name="TextBox 35"/>
          <p:cNvSpPr txBox="1"/>
          <p:nvPr/>
        </p:nvSpPr>
        <p:spPr>
          <a:xfrm>
            <a:off x="5596021" y="2495490"/>
            <a:ext cx="1447800" cy="400110"/>
          </a:xfrm>
          <a:prstGeom prst="rect">
            <a:avLst/>
          </a:prstGeom>
          <a:noFill/>
        </p:spPr>
        <p:txBody>
          <a:bodyPr wrap="square" rtlCol="0">
            <a:spAutoFit/>
          </a:bodyPr>
          <a:lstStyle/>
          <a:p>
            <a:r>
              <a:rPr lang="en-US" sz="2000" dirty="0"/>
              <a:t>Server</a:t>
            </a:r>
          </a:p>
        </p:txBody>
      </p:sp>
      <p:grpSp>
        <p:nvGrpSpPr>
          <p:cNvPr id="6" name="Group 5"/>
          <p:cNvGrpSpPr/>
          <p:nvPr/>
        </p:nvGrpSpPr>
        <p:grpSpPr>
          <a:xfrm>
            <a:off x="6248400" y="3292325"/>
            <a:ext cx="5181600" cy="845710"/>
            <a:chOff x="6246812" y="3292325"/>
            <a:chExt cx="5181600" cy="845710"/>
          </a:xfrm>
        </p:grpSpPr>
        <p:cxnSp>
          <p:nvCxnSpPr>
            <p:cNvPr id="40" name="Straight Arrow Connector 39"/>
            <p:cNvCxnSpPr>
              <a:cxnSpLocks/>
            </p:cNvCxnSpPr>
            <p:nvPr/>
          </p:nvCxnSpPr>
          <p:spPr bwMode="auto">
            <a:xfrm flipV="1">
              <a:off x="6246812" y="3293215"/>
              <a:ext cx="0" cy="844820"/>
            </a:xfrm>
            <a:prstGeom prst="straightConnector1">
              <a:avLst/>
            </a:prstGeom>
            <a:solidFill>
              <a:srgbClr val="FDFDFD"/>
            </a:solidFill>
            <a:ln w="28575" cap="flat" cmpd="sng" algn="ctr">
              <a:solidFill>
                <a:schemeClr val="accent1">
                  <a:lumMod val="75000"/>
                </a:schemeClr>
              </a:solidFill>
              <a:prstDash val="solid"/>
              <a:round/>
              <a:headEnd type="none" w="med" len="med"/>
              <a:tailEnd type="triangle"/>
            </a:ln>
            <a:effectLst/>
            <a:extLst>
              <a:ext uri="{AF507438-7753-43E0-B8FC-AC1667EBCBE1}">
                <a14:hiddenEffects xmlns:a14="http://schemas.microsoft.com/office/drawing/2010/main">
                  <a:effectLst>
                    <a:outerShdw dist="107763" dir="2700000" algn="ctr" rotWithShape="0">
                      <a:schemeClr val="bg2"/>
                    </a:outerShdw>
                  </a:effectLst>
                </a14:hiddenEffects>
              </a:ext>
            </a:extLst>
          </p:spPr>
        </p:cxnSp>
        <p:sp>
          <p:nvSpPr>
            <p:cNvPr id="42" name="TextBox 41"/>
            <p:cNvSpPr txBox="1"/>
            <p:nvPr/>
          </p:nvSpPr>
          <p:spPr>
            <a:xfrm>
              <a:off x="6246812" y="3455084"/>
              <a:ext cx="1325551" cy="523220"/>
            </a:xfrm>
            <a:prstGeom prst="rect">
              <a:avLst/>
            </a:prstGeom>
            <a:noFill/>
          </p:spPr>
          <p:txBody>
            <a:bodyPr wrap="square" rtlCol="0">
              <a:spAutoFit/>
            </a:bodyPr>
            <a:lstStyle/>
            <a:p>
              <a:pPr algn="ctr"/>
              <a:r>
                <a:rPr lang="en-US" sz="1400" dirty="0">
                  <a:solidFill>
                    <a:srgbClr val="7030A0"/>
                  </a:solidFill>
                </a:rPr>
                <a:t>HTTP(S) (8080, 8443)</a:t>
              </a:r>
            </a:p>
          </p:txBody>
        </p:sp>
        <p:sp>
          <p:nvSpPr>
            <p:cNvPr id="15" name="Callout: Left Arrow 14"/>
            <p:cNvSpPr/>
            <p:nvPr/>
          </p:nvSpPr>
          <p:spPr bwMode="auto">
            <a:xfrm>
              <a:off x="7452562" y="3292325"/>
              <a:ext cx="3975850" cy="844820"/>
            </a:xfrm>
            <a:prstGeom prst="leftArrowCallout">
              <a:avLst>
                <a:gd name="adj1" fmla="val 25000"/>
                <a:gd name="adj2" fmla="val 25000"/>
                <a:gd name="adj3" fmla="val 25000"/>
                <a:gd name="adj4" fmla="val 75491"/>
              </a:avLst>
            </a:prstGeom>
            <a:solidFill>
              <a:srgbClr val="F7F7F7"/>
            </a:solidFill>
            <a:ln w="12700" cap="flat" cmpd="sng" algn="ctr">
              <a:solidFill>
                <a:schemeClr val="bg1">
                  <a:lumMod val="65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600" dirty="0"/>
            </a:p>
            <a:p>
              <a:pPr algn="ctr" defTabSz="614363" fontAlgn="base">
                <a:spcBef>
                  <a:spcPct val="0"/>
                </a:spcBef>
                <a:spcAft>
                  <a:spcPct val="0"/>
                </a:spcAft>
              </a:pPr>
              <a:r>
                <a:rPr lang="en-US" sz="1600" dirty="0"/>
                <a:t>Agent uses HTTP to send </a:t>
              </a:r>
            </a:p>
            <a:p>
              <a:pPr algn="ctr" defTabSz="614363" fontAlgn="base">
                <a:spcBef>
                  <a:spcPct val="0"/>
                </a:spcBef>
                <a:spcAft>
                  <a:spcPct val="0"/>
                </a:spcAft>
              </a:pPr>
              <a:r>
                <a:rPr lang="en-US" sz="1600" dirty="0"/>
                <a:t>the server execution output</a:t>
              </a:r>
            </a:p>
            <a:p>
              <a:pPr algn="ctr" defTabSz="614363" fontAlgn="base">
                <a:spcBef>
                  <a:spcPct val="0"/>
                </a:spcBef>
                <a:spcAft>
                  <a:spcPct val="0"/>
                </a:spcAft>
              </a:pPr>
              <a:endParaRPr lang="en-US" sz="1200" dirty="0">
                <a:latin typeface="Arial" panose="020B0604020202020204" pitchFamily="34" charset="0"/>
              </a:endParaRPr>
            </a:p>
          </p:txBody>
        </p:sp>
      </p:grpSp>
      <p:grpSp>
        <p:nvGrpSpPr>
          <p:cNvPr id="5" name="Group 4"/>
          <p:cNvGrpSpPr/>
          <p:nvPr/>
        </p:nvGrpSpPr>
        <p:grpSpPr>
          <a:xfrm>
            <a:off x="182551" y="3173040"/>
            <a:ext cx="5079034" cy="1275406"/>
            <a:chOff x="180963" y="3173040"/>
            <a:chExt cx="5079034" cy="1275406"/>
          </a:xfrm>
        </p:grpSpPr>
        <p:sp>
          <p:nvSpPr>
            <p:cNvPr id="39" name="TextBox 38"/>
            <p:cNvSpPr txBox="1"/>
            <p:nvPr/>
          </p:nvSpPr>
          <p:spPr>
            <a:xfrm>
              <a:off x="4265314" y="3455084"/>
              <a:ext cx="873005" cy="954107"/>
            </a:xfrm>
            <a:prstGeom prst="rect">
              <a:avLst/>
            </a:prstGeom>
            <a:noFill/>
          </p:spPr>
          <p:txBody>
            <a:bodyPr wrap="square" rtlCol="0">
              <a:spAutoFit/>
            </a:bodyPr>
            <a:lstStyle/>
            <a:p>
              <a:pPr algn="ctr"/>
              <a:r>
                <a:rPr lang="en-US" sz="1400" dirty="0">
                  <a:solidFill>
                    <a:schemeClr val="accent2">
                      <a:lumMod val="50000"/>
                    </a:schemeClr>
                  </a:solidFill>
                </a:rPr>
                <a:t>PORT (7919</a:t>
              </a:r>
            </a:p>
            <a:p>
              <a:pPr algn="ctr"/>
              <a:r>
                <a:rPr lang="en-US" sz="1400" dirty="0">
                  <a:solidFill>
                    <a:schemeClr val="accent2">
                      <a:lumMod val="50000"/>
                    </a:schemeClr>
                  </a:solidFill>
                </a:rPr>
                <a:t>7918)</a:t>
              </a:r>
            </a:p>
            <a:p>
              <a:pPr algn="ctr"/>
              <a:endParaRPr lang="en-US" sz="1400" dirty="0">
                <a:solidFill>
                  <a:schemeClr val="accent2">
                    <a:lumMod val="50000"/>
                  </a:schemeClr>
                </a:solidFill>
              </a:endParaRPr>
            </a:p>
          </p:txBody>
        </p:sp>
        <p:cxnSp>
          <p:nvCxnSpPr>
            <p:cNvPr id="63" name="Straight Arrow Connector 62"/>
            <p:cNvCxnSpPr>
              <a:cxnSpLocks/>
            </p:cNvCxnSpPr>
            <p:nvPr/>
          </p:nvCxnSpPr>
          <p:spPr bwMode="auto">
            <a:xfrm>
              <a:off x="5259997" y="3293215"/>
              <a:ext cx="0" cy="844820"/>
            </a:xfrm>
            <a:prstGeom prst="straightConnector1">
              <a:avLst/>
            </a:prstGeom>
            <a:solidFill>
              <a:srgbClr val="FDFDFD"/>
            </a:solidFill>
            <a:ln w="28575" cap="flat" cmpd="sng" algn="ctr">
              <a:solidFill>
                <a:srgbClr val="00688F"/>
              </a:solidFill>
              <a:prstDash val="solid"/>
              <a:round/>
              <a:headEnd type="triangle"/>
              <a:tailEnd type="triangle"/>
            </a:ln>
            <a:effectLst/>
            <a:extLst>
              <a:ext uri="{AF507438-7753-43E0-B8FC-AC1667EBCBE1}">
                <a14:hiddenEffects xmlns:a14="http://schemas.microsoft.com/office/drawing/2010/main">
                  <a:effectLst>
                    <a:outerShdw dist="107763" dir="2700000" algn="ctr" rotWithShape="0">
                      <a:schemeClr val="bg2"/>
                    </a:outerShdw>
                  </a:effectLst>
                </a14:hiddenEffects>
              </a:ext>
            </a:extLst>
          </p:spPr>
        </p:cxnSp>
        <p:sp>
          <p:nvSpPr>
            <p:cNvPr id="30" name="Callout: Left Arrow 29"/>
            <p:cNvSpPr/>
            <p:nvPr/>
          </p:nvSpPr>
          <p:spPr bwMode="auto">
            <a:xfrm flipH="1">
              <a:off x="180963" y="3173040"/>
              <a:ext cx="4198947" cy="1275406"/>
            </a:xfrm>
            <a:prstGeom prst="leftArrowCallout">
              <a:avLst>
                <a:gd name="adj1" fmla="val 25000"/>
                <a:gd name="adj2" fmla="val 25000"/>
                <a:gd name="adj3" fmla="val 25000"/>
                <a:gd name="adj4" fmla="val 74511"/>
              </a:avLst>
            </a:prstGeom>
            <a:solidFill>
              <a:srgbClr val="F7F7F7"/>
            </a:solidFill>
            <a:ln w="12700" cap="flat" cmpd="sng" algn="ctr">
              <a:solidFill>
                <a:schemeClr val="bg1">
                  <a:lumMod val="65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600" dirty="0"/>
            </a:p>
            <a:p>
              <a:pPr algn="ctr"/>
              <a:r>
                <a:rPr lang="en-US" sz="1400" dirty="0"/>
                <a:t>Agent opens a connection </a:t>
              </a:r>
            </a:p>
            <a:p>
              <a:pPr algn="ctr"/>
              <a:r>
                <a:rPr lang="en-US" sz="1400" dirty="0"/>
                <a:t>with the server over  </a:t>
              </a:r>
              <a:r>
                <a:rPr lang="en-US" sz="1400" dirty="0" err="1"/>
                <a:t>WebSocket</a:t>
              </a:r>
              <a:r>
                <a:rPr lang="en-US" sz="1400" dirty="0"/>
                <a:t>(Default)</a:t>
              </a:r>
            </a:p>
            <a:p>
              <a:pPr algn="ctr" defTabSz="614363" fontAlgn="base">
                <a:spcBef>
                  <a:spcPct val="0"/>
                </a:spcBef>
                <a:spcAft>
                  <a:spcPct val="0"/>
                </a:spcAft>
              </a:pPr>
              <a:r>
                <a:rPr lang="en-US" sz="1400" dirty="0">
                  <a:latin typeface="Arial" panose="020B0604020202020204" pitchFamily="34" charset="0"/>
                </a:rPr>
                <a:t>(or) JMS (Deprecated from 7.0) </a:t>
              </a:r>
            </a:p>
            <a:p>
              <a:pPr algn="ctr" defTabSz="614363" fontAlgn="base">
                <a:spcBef>
                  <a:spcPct val="0"/>
                </a:spcBef>
                <a:spcAft>
                  <a:spcPct val="0"/>
                </a:spcAft>
              </a:pPr>
              <a:endParaRPr lang="en-US" sz="1200" dirty="0">
                <a:latin typeface="Arial" panose="020B0604020202020204" pitchFamily="34" charset="0"/>
              </a:endParaRPr>
            </a:p>
          </p:txBody>
        </p:sp>
      </p:grpSp>
      <p:grpSp>
        <p:nvGrpSpPr>
          <p:cNvPr id="3" name="Group 2"/>
          <p:cNvGrpSpPr/>
          <p:nvPr/>
        </p:nvGrpSpPr>
        <p:grpSpPr>
          <a:xfrm>
            <a:off x="9695229" y="5463857"/>
            <a:ext cx="1228038" cy="603252"/>
            <a:chOff x="7350010" y="5751495"/>
            <a:chExt cx="1228038" cy="603252"/>
          </a:xfrm>
        </p:grpSpPr>
        <p:sp>
          <p:nvSpPr>
            <p:cNvPr id="22" name="Rectangle 4"/>
            <p:cNvSpPr>
              <a:spLocks noChangeArrowheads="1"/>
            </p:cNvSpPr>
            <p:nvPr/>
          </p:nvSpPr>
          <p:spPr bwMode="auto">
            <a:xfrm>
              <a:off x="7595641" y="5751496"/>
              <a:ext cx="982407" cy="603251"/>
            </a:xfrm>
            <a:prstGeom prst="rect">
              <a:avLst/>
            </a:prstGeom>
            <a:solidFill>
              <a:schemeClr val="bg1">
                <a:lumMod val="95000"/>
              </a:schemeClr>
            </a:solidFill>
            <a:ln w="12700" algn="ctr">
              <a:solidFill>
                <a:schemeClr val="accent1"/>
              </a:solidFill>
              <a:round/>
              <a:headEnd/>
              <a:tailEnd/>
            </a:ln>
          </p:spPr>
          <p:txBody>
            <a:bodyPr lIns="121899" tIns="60949" rIns="121899" bIns="60949" anchor="ctr"/>
            <a:lstStyle/>
            <a:p>
              <a:pPr algn="ctr"/>
              <a:r>
                <a:rPr lang="en-US" altLang="en-US" sz="1300" dirty="0"/>
                <a:t>Monitor</a:t>
              </a:r>
            </a:p>
          </p:txBody>
        </p:sp>
        <p:sp>
          <p:nvSpPr>
            <p:cNvPr id="25" name="Isosceles Triangle 5"/>
            <p:cNvSpPr>
              <a:spLocks noChangeArrowheads="1"/>
            </p:cNvSpPr>
            <p:nvPr/>
          </p:nvSpPr>
          <p:spPr bwMode="auto">
            <a:xfrm rot="16200000">
              <a:off x="7162654" y="5938851"/>
              <a:ext cx="603251" cy="228540"/>
            </a:xfrm>
            <a:prstGeom prst="triangle">
              <a:avLst>
                <a:gd name="adj" fmla="val 50000"/>
              </a:avLst>
            </a:prstGeom>
            <a:solidFill>
              <a:schemeClr val="bg1">
                <a:lumMod val="95000"/>
              </a:schemeClr>
            </a:solidFill>
            <a:ln w="12700" algn="ctr">
              <a:solidFill>
                <a:schemeClr val="accent1"/>
              </a:solidFill>
              <a:round/>
              <a:headEnd/>
              <a:tailEnd/>
            </a:ln>
          </p:spPr>
          <p:txBody>
            <a:bodyPr lIns="121899" tIns="60949" rIns="121899" bIns="60949" anchor="ctr"/>
            <a:lstStyle/>
            <a:p>
              <a:endParaRPr lang="en-US" altLang="en-US" sz="2000" dirty="0"/>
            </a:p>
          </p:txBody>
        </p:sp>
      </p:grpSp>
      <p:grpSp>
        <p:nvGrpSpPr>
          <p:cNvPr id="7" name="Group 6"/>
          <p:cNvGrpSpPr/>
          <p:nvPr/>
        </p:nvGrpSpPr>
        <p:grpSpPr>
          <a:xfrm>
            <a:off x="8469670" y="5463858"/>
            <a:ext cx="1177251" cy="603251"/>
            <a:chOff x="5983828" y="5720743"/>
            <a:chExt cx="1177251" cy="603251"/>
          </a:xfrm>
        </p:grpSpPr>
        <p:sp>
          <p:nvSpPr>
            <p:cNvPr id="24" name="Rectangle 6"/>
            <p:cNvSpPr>
              <a:spLocks noChangeArrowheads="1"/>
            </p:cNvSpPr>
            <p:nvPr/>
          </p:nvSpPr>
          <p:spPr bwMode="auto">
            <a:xfrm>
              <a:off x="6229459" y="5720743"/>
              <a:ext cx="931620" cy="603251"/>
            </a:xfrm>
            <a:prstGeom prst="rect">
              <a:avLst/>
            </a:prstGeom>
            <a:solidFill>
              <a:schemeClr val="bg1">
                <a:lumMod val="95000"/>
              </a:schemeClr>
            </a:solidFill>
            <a:ln w="12700" algn="ctr">
              <a:solidFill>
                <a:schemeClr val="accent1"/>
              </a:solidFill>
              <a:round/>
              <a:headEnd/>
              <a:tailEnd/>
            </a:ln>
          </p:spPr>
          <p:txBody>
            <a:bodyPr lIns="121899" tIns="60949" rIns="121899" bIns="60949" anchor="ctr"/>
            <a:lstStyle/>
            <a:p>
              <a:pPr algn="ctr"/>
              <a:r>
                <a:rPr lang="en-US" altLang="en-US" sz="1300" dirty="0"/>
                <a:t>Worker</a:t>
              </a:r>
            </a:p>
            <a:p>
              <a:pPr algn="ctr"/>
              <a:r>
                <a:rPr lang="en-US" altLang="en-US" sz="1300" dirty="0"/>
                <a:t>(</a:t>
              </a:r>
              <a:r>
                <a:rPr lang="en-US" altLang="en-US" sz="1300" dirty="0" err="1"/>
                <a:t>Websocket</a:t>
              </a:r>
              <a:r>
                <a:rPr lang="en-US" altLang="en-US" sz="1300" dirty="0"/>
                <a:t>)</a:t>
              </a:r>
            </a:p>
          </p:txBody>
        </p:sp>
        <p:sp>
          <p:nvSpPr>
            <p:cNvPr id="26" name="Isosceles Triangle 10"/>
            <p:cNvSpPr>
              <a:spLocks noChangeArrowheads="1"/>
            </p:cNvSpPr>
            <p:nvPr/>
          </p:nvSpPr>
          <p:spPr bwMode="auto">
            <a:xfrm rot="16200000">
              <a:off x="5797266" y="5908892"/>
              <a:ext cx="601663" cy="228540"/>
            </a:xfrm>
            <a:prstGeom prst="triangle">
              <a:avLst>
                <a:gd name="adj" fmla="val 50000"/>
              </a:avLst>
            </a:prstGeom>
            <a:solidFill>
              <a:schemeClr val="bg1">
                <a:lumMod val="95000"/>
              </a:schemeClr>
            </a:solidFill>
            <a:ln w="12700" algn="ctr">
              <a:solidFill>
                <a:schemeClr val="accent1"/>
              </a:solidFill>
              <a:round/>
              <a:headEnd/>
              <a:tailEnd/>
            </a:ln>
          </p:spPr>
          <p:txBody>
            <a:bodyPr lIns="121899" tIns="60949" rIns="121899" bIns="60949" anchor="ctr"/>
            <a:lstStyle/>
            <a:p>
              <a:endParaRPr lang="en-US" altLang="en-US" sz="2000" dirty="0"/>
            </a:p>
          </p:txBody>
        </p:sp>
      </p:grpSp>
      <p:sp>
        <p:nvSpPr>
          <p:cNvPr id="33" name="Rectangle 11"/>
          <p:cNvSpPr>
            <a:spLocks noChangeArrowheads="1"/>
          </p:cNvSpPr>
          <p:nvPr/>
        </p:nvSpPr>
        <p:spPr bwMode="auto">
          <a:xfrm>
            <a:off x="7408883" y="5463858"/>
            <a:ext cx="1039803" cy="601663"/>
          </a:xfrm>
          <a:prstGeom prst="rect">
            <a:avLst/>
          </a:prstGeom>
          <a:solidFill>
            <a:schemeClr val="bg1">
              <a:lumMod val="95000"/>
            </a:schemeClr>
          </a:solidFill>
          <a:ln w="12700" algn="ctr">
            <a:solidFill>
              <a:schemeClr val="accent1"/>
            </a:solidFill>
            <a:round/>
            <a:headEnd/>
            <a:tailEnd/>
          </a:ln>
        </p:spPr>
        <p:txBody>
          <a:bodyPr lIns="121899" tIns="60949" rIns="121899" bIns="60949" anchor="ctr"/>
          <a:lstStyle/>
          <a:p>
            <a:pPr algn="ctr"/>
            <a:r>
              <a:rPr lang="en-US" altLang="en-US" sz="1300" dirty="0"/>
              <a:t>Plug-in</a:t>
            </a:r>
          </a:p>
          <a:p>
            <a:pPr algn="ctr"/>
            <a:r>
              <a:rPr lang="en-US" altLang="en-US" sz="1300" dirty="0"/>
              <a:t>steps</a:t>
            </a:r>
          </a:p>
        </p:txBody>
      </p:sp>
    </p:spTree>
    <p:extLst>
      <p:ext uri="{BB962C8B-B14F-4D97-AF65-F5344CB8AC3E}">
        <p14:creationId xmlns:p14="http://schemas.microsoft.com/office/powerpoint/2010/main" val="2864719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2187089E-E020-4549-94D9-5CEE228CB8BD}"/>
              </a:ext>
            </a:extLst>
          </p:cNvPr>
          <p:cNvPicPr>
            <a:picLocks noChangeAspect="1"/>
          </p:cNvPicPr>
          <p:nvPr/>
        </p:nvPicPr>
        <p:blipFill>
          <a:blip r:embed="rId3"/>
          <a:stretch>
            <a:fillRect/>
          </a:stretch>
        </p:blipFill>
        <p:spPr>
          <a:xfrm>
            <a:off x="671242" y="1465454"/>
            <a:ext cx="10192377" cy="4237341"/>
          </a:xfrm>
          <a:prstGeom prst="rect">
            <a:avLst/>
          </a:prstGeom>
        </p:spPr>
      </p:pic>
      <p:sp>
        <p:nvSpPr>
          <p:cNvPr id="2" name="Title 1"/>
          <p:cNvSpPr>
            <a:spLocks noGrp="1"/>
          </p:cNvSpPr>
          <p:nvPr>
            <p:ph type="title"/>
          </p:nvPr>
        </p:nvSpPr>
        <p:spPr/>
        <p:txBody>
          <a:bodyPr>
            <a:normAutofit/>
          </a:bodyPr>
          <a:lstStyle/>
          <a:p>
            <a:pPr defTabSz="1218885">
              <a:spcBef>
                <a:spcPts val="0"/>
              </a:spcBef>
              <a:defRPr/>
            </a:pPr>
            <a:r>
              <a:rPr lang="en-US" sz="2400" b="1" dirty="0">
                <a:solidFill>
                  <a:srgbClr val="00649D"/>
                </a:solidFill>
                <a:latin typeface="Arial" panose="020B0604020202020204" pitchFamily="34" charset="0"/>
                <a:cs typeface="Arial" panose="020B0604020202020204" pitchFamily="34" charset="0"/>
              </a:rPr>
              <a:t>Many agent features are managed from Launch</a:t>
            </a:r>
          </a:p>
        </p:txBody>
      </p:sp>
      <p:grpSp>
        <p:nvGrpSpPr>
          <p:cNvPr id="8" name="Group 7"/>
          <p:cNvGrpSpPr/>
          <p:nvPr/>
        </p:nvGrpSpPr>
        <p:grpSpPr>
          <a:xfrm>
            <a:off x="4931007" y="3557451"/>
            <a:ext cx="2639680" cy="1210497"/>
            <a:chOff x="4929419" y="3557450"/>
            <a:chExt cx="2639680" cy="1210497"/>
          </a:xfrm>
        </p:grpSpPr>
        <p:sp>
          <p:nvSpPr>
            <p:cNvPr id="7" name="Rectangle 6"/>
            <p:cNvSpPr/>
            <p:nvPr/>
          </p:nvSpPr>
          <p:spPr bwMode="auto">
            <a:xfrm>
              <a:off x="4929419" y="3557450"/>
              <a:ext cx="504730" cy="596539"/>
            </a:xfrm>
            <a:prstGeom prst="rect">
              <a:avLst/>
            </a:prstGeom>
            <a:noFill/>
            <a:ln w="28575" cap="flat" cmpd="sng" algn="ctr">
              <a:solidFill>
                <a:schemeClr val="accent3"/>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latin typeface="Arial" panose="020B0604020202020204" pitchFamily="34" charset="0"/>
              </a:endParaRPr>
            </a:p>
          </p:txBody>
        </p:sp>
        <p:sp>
          <p:nvSpPr>
            <p:cNvPr id="9" name="TextBox 8"/>
            <p:cNvSpPr txBox="1"/>
            <p:nvPr/>
          </p:nvSpPr>
          <p:spPr>
            <a:xfrm>
              <a:off x="6094412" y="4398615"/>
              <a:ext cx="1474687" cy="369332"/>
            </a:xfrm>
            <a:prstGeom prst="rect">
              <a:avLst/>
            </a:prstGeom>
            <a:solidFill>
              <a:schemeClr val="bg1"/>
            </a:solidFill>
            <a:ln>
              <a:solidFill>
                <a:schemeClr val="bg1">
                  <a:lumMod val="65000"/>
                </a:schemeClr>
              </a:solidFill>
            </a:ln>
          </p:spPr>
          <p:txBody>
            <a:bodyPr wrap="square" rtlCol="0">
              <a:spAutoFit/>
            </a:bodyPr>
            <a:lstStyle/>
            <a:p>
              <a:r>
                <a:rPr lang="en-US" dirty="0"/>
                <a:t>Agent status</a:t>
              </a:r>
            </a:p>
          </p:txBody>
        </p:sp>
        <p:cxnSp>
          <p:nvCxnSpPr>
            <p:cNvPr id="11" name="Straight Arrow Connector 10"/>
            <p:cNvCxnSpPr>
              <a:cxnSpLocks/>
              <a:stCxn id="9" idx="1"/>
            </p:cNvCxnSpPr>
            <p:nvPr/>
          </p:nvCxnSpPr>
          <p:spPr bwMode="auto">
            <a:xfrm flipH="1" flipV="1">
              <a:off x="5437272" y="4150425"/>
              <a:ext cx="657140" cy="432856"/>
            </a:xfrm>
            <a:prstGeom prst="straightConnector1">
              <a:avLst/>
            </a:prstGeom>
            <a:solidFill>
              <a:srgbClr val="FDFDFD"/>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107763" dir="2700000" algn="ctr" rotWithShape="0">
                      <a:schemeClr val="bg2"/>
                    </a:outerShdw>
                  </a:effectLst>
                </a14:hiddenEffects>
              </a:ext>
            </a:extLst>
          </p:spPr>
        </p:cxnSp>
      </p:grpSp>
      <p:grpSp>
        <p:nvGrpSpPr>
          <p:cNvPr id="3" name="Group 2"/>
          <p:cNvGrpSpPr/>
          <p:nvPr/>
        </p:nvGrpSpPr>
        <p:grpSpPr>
          <a:xfrm>
            <a:off x="472528" y="4038601"/>
            <a:ext cx="3261273" cy="1664193"/>
            <a:chOff x="1262174" y="3237412"/>
            <a:chExt cx="3261273" cy="1664193"/>
          </a:xfrm>
        </p:grpSpPr>
        <p:sp>
          <p:nvSpPr>
            <p:cNvPr id="6" name="Rectangle 5"/>
            <p:cNvSpPr/>
            <p:nvPr/>
          </p:nvSpPr>
          <p:spPr bwMode="auto">
            <a:xfrm>
              <a:off x="3228047" y="3237412"/>
              <a:ext cx="1295400" cy="1664193"/>
            </a:xfrm>
            <a:prstGeom prst="rect">
              <a:avLst/>
            </a:prstGeom>
            <a:noFill/>
            <a:ln w="28575" cap="flat" cmpd="sng" algn="ctr">
              <a:solidFill>
                <a:schemeClr val="accent3"/>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latin typeface="Arial" panose="020B0604020202020204" pitchFamily="34" charset="0"/>
              </a:endParaRPr>
            </a:p>
          </p:txBody>
        </p:sp>
        <p:sp>
          <p:nvSpPr>
            <p:cNvPr id="14" name="TextBox 13"/>
            <p:cNvSpPr txBox="1"/>
            <p:nvPr/>
          </p:nvSpPr>
          <p:spPr>
            <a:xfrm>
              <a:off x="1262174" y="3597427"/>
              <a:ext cx="1673402" cy="646331"/>
            </a:xfrm>
            <a:prstGeom prst="rect">
              <a:avLst/>
            </a:prstGeom>
            <a:solidFill>
              <a:schemeClr val="bg1"/>
            </a:solidFill>
            <a:ln>
              <a:solidFill>
                <a:schemeClr val="bg1">
                  <a:lumMod val="65000"/>
                </a:schemeClr>
              </a:solidFill>
            </a:ln>
          </p:spPr>
          <p:txBody>
            <a:bodyPr wrap="square" rtlCol="0">
              <a:spAutoFit/>
            </a:bodyPr>
            <a:lstStyle/>
            <a:p>
              <a:pPr algn="ctr"/>
              <a:r>
                <a:rPr lang="en-US" dirty="0"/>
                <a:t>Manage agent remotely</a:t>
              </a:r>
            </a:p>
          </p:txBody>
        </p:sp>
        <p:cxnSp>
          <p:nvCxnSpPr>
            <p:cNvPr id="16" name="Straight Arrow Connector 15"/>
            <p:cNvCxnSpPr>
              <a:cxnSpLocks/>
              <a:stCxn id="14" idx="3"/>
            </p:cNvCxnSpPr>
            <p:nvPr/>
          </p:nvCxnSpPr>
          <p:spPr bwMode="auto">
            <a:xfrm flipV="1">
              <a:off x="2935576" y="3597429"/>
              <a:ext cx="710307" cy="323164"/>
            </a:xfrm>
            <a:prstGeom prst="straightConnector1">
              <a:avLst/>
            </a:prstGeom>
            <a:solidFill>
              <a:srgbClr val="FDFDFD"/>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107763" dir="2700000" algn="ctr" rotWithShape="0">
                      <a:schemeClr val="bg2"/>
                    </a:outerShdw>
                  </a:effectLst>
                </a14:hiddenEffects>
              </a:ext>
            </a:extLst>
          </p:spPr>
        </p:cxnSp>
      </p:grpSp>
    </p:spTree>
    <p:extLst>
      <p:ext uri="{BB962C8B-B14F-4D97-AF65-F5344CB8AC3E}">
        <p14:creationId xmlns:p14="http://schemas.microsoft.com/office/powerpoint/2010/main" val="985192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noAutofit/>
          </a:bodyPr>
          <a:lstStyle/>
          <a:p>
            <a:pPr defTabSz="1218885">
              <a:spcBef>
                <a:spcPts val="0"/>
              </a:spcBef>
              <a:defRPr/>
            </a:pPr>
            <a:r>
              <a:rPr lang="en-US" altLang="en-US" sz="2000" b="1" dirty="0">
                <a:solidFill>
                  <a:srgbClr val="00649D"/>
                </a:solidFill>
                <a:latin typeface="Arial" panose="020B0604020202020204" pitchFamily="34" charset="0"/>
                <a:cs typeface="Arial" panose="020B0604020202020204" pitchFamily="34" charset="0"/>
              </a:rPr>
              <a:t>Agent relays coordinate communication between agents and the server –JMS Agents</a:t>
            </a:r>
          </a:p>
        </p:txBody>
      </p:sp>
      <p:grpSp>
        <p:nvGrpSpPr>
          <p:cNvPr id="7" name="Group 6"/>
          <p:cNvGrpSpPr/>
          <p:nvPr/>
        </p:nvGrpSpPr>
        <p:grpSpPr>
          <a:xfrm>
            <a:off x="682012" y="2904144"/>
            <a:ext cx="2319421" cy="1669780"/>
            <a:chOff x="1321034" y="1664237"/>
            <a:chExt cx="2319421" cy="1669780"/>
          </a:xfrm>
        </p:grpSpPr>
        <p:sp>
          <p:nvSpPr>
            <p:cNvPr id="49" name="Rectangle: Rounded Corners 48"/>
            <p:cNvSpPr/>
            <p:nvPr/>
          </p:nvSpPr>
          <p:spPr bwMode="auto">
            <a:xfrm>
              <a:off x="1321034" y="1664237"/>
              <a:ext cx="2164530" cy="1669780"/>
            </a:xfrm>
            <a:prstGeom prst="roundRect">
              <a:avLst/>
            </a:prstGeom>
            <a:solidFill>
              <a:schemeClr val="accent5">
                <a:lumMod val="20000"/>
                <a:lumOff val="80000"/>
              </a:schemeClr>
            </a:solid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chemeClr val="tx1"/>
                </a:solidFill>
                <a:latin typeface="Arial" panose="020B0604020202020204" pitchFamily="34" charset="0"/>
              </a:endParaRPr>
            </a:p>
          </p:txBody>
        </p:sp>
        <p:pic>
          <p:nvPicPr>
            <p:cNvPr id="50" name="Picture 15" descr="C:\!!!!Clip_art\!!!Large_Emf_collection\Server_3XLarge_145pc.e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5973" y="2112893"/>
              <a:ext cx="505441" cy="909793"/>
            </a:xfrm>
            <a:prstGeom prst="rect">
              <a:avLst/>
            </a:prstGeom>
            <a:noFill/>
            <a:extLst>
              <a:ext uri="{909E8E84-426E-40DD-AFC4-6F175D3DCCD1}">
                <a14:hiddenFill xmlns:a14="http://schemas.microsoft.com/office/drawing/2010/main">
                  <a:solidFill>
                    <a:srgbClr val="FFFFFF"/>
                  </a:solidFill>
                </a14:hiddenFill>
              </a:ext>
            </a:extLst>
          </p:spPr>
        </p:pic>
        <p:sp>
          <p:nvSpPr>
            <p:cNvPr id="51" name="TextBox 50"/>
            <p:cNvSpPr txBox="1"/>
            <p:nvPr/>
          </p:nvSpPr>
          <p:spPr>
            <a:xfrm>
              <a:off x="2192655" y="2321048"/>
              <a:ext cx="1447800" cy="400110"/>
            </a:xfrm>
            <a:prstGeom prst="rect">
              <a:avLst/>
            </a:prstGeom>
            <a:noFill/>
          </p:spPr>
          <p:txBody>
            <a:bodyPr wrap="square" rtlCol="0">
              <a:spAutoFit/>
            </a:bodyPr>
            <a:lstStyle/>
            <a:p>
              <a:r>
                <a:rPr lang="en-US" sz="2000" dirty="0"/>
                <a:t>Server</a:t>
              </a:r>
            </a:p>
          </p:txBody>
        </p:sp>
      </p:grpSp>
      <p:grpSp>
        <p:nvGrpSpPr>
          <p:cNvPr id="5" name="Group 4"/>
          <p:cNvGrpSpPr/>
          <p:nvPr/>
        </p:nvGrpSpPr>
        <p:grpSpPr>
          <a:xfrm>
            <a:off x="6400801" y="1816679"/>
            <a:ext cx="5105033" cy="3813255"/>
            <a:chOff x="6643277" y="1816678"/>
            <a:chExt cx="4860968" cy="3813255"/>
          </a:xfrm>
        </p:grpSpPr>
        <p:grpSp>
          <p:nvGrpSpPr>
            <p:cNvPr id="11" name="Group 10"/>
            <p:cNvGrpSpPr/>
            <p:nvPr/>
          </p:nvGrpSpPr>
          <p:grpSpPr>
            <a:xfrm>
              <a:off x="9591339" y="1828800"/>
              <a:ext cx="1912906" cy="981733"/>
              <a:chOff x="608012" y="4150058"/>
              <a:chExt cx="2352929" cy="1207560"/>
            </a:xfrm>
          </p:grpSpPr>
          <p:sp>
            <p:nvSpPr>
              <p:cNvPr id="44" name="Rectangle: Rounded Corners 43"/>
              <p:cNvSpPr/>
              <p:nvPr/>
            </p:nvSpPr>
            <p:spPr bwMode="auto">
              <a:xfrm>
                <a:off x="608012" y="4150058"/>
                <a:ext cx="2164530" cy="1207560"/>
              </a:xfrm>
              <a:prstGeom prst="roundRect">
                <a:avLst/>
              </a:prstGeom>
              <a:solidFill>
                <a:schemeClr val="accent5">
                  <a:lumMod val="20000"/>
                  <a:lumOff val="80000"/>
                </a:schemeClr>
              </a:solid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chemeClr val="tx1"/>
                  </a:solidFill>
                  <a:latin typeface="Arial" panose="020B0604020202020204" pitchFamily="34" charset="0"/>
                </a:endParaRPr>
              </a:p>
            </p:txBody>
          </p:sp>
          <p:grpSp>
            <p:nvGrpSpPr>
              <p:cNvPr id="45" name="Group 44"/>
              <p:cNvGrpSpPr/>
              <p:nvPr/>
            </p:nvGrpSpPr>
            <p:grpSpPr>
              <a:xfrm>
                <a:off x="756021" y="4435727"/>
                <a:ext cx="719560" cy="745338"/>
                <a:chOff x="4191244" y="5726832"/>
                <a:chExt cx="228357" cy="236538"/>
              </a:xfrm>
            </p:grpSpPr>
            <p:sp>
              <p:nvSpPr>
                <p:cNvPr id="47" name="Freeform 13"/>
                <p:cNvSpPr>
                  <a:spLocks/>
                </p:cNvSpPr>
                <p:nvPr/>
              </p:nvSpPr>
              <p:spPr bwMode="auto">
                <a:xfrm>
                  <a:off x="4198938" y="5726832"/>
                  <a:ext cx="220663" cy="236538"/>
                </a:xfrm>
                <a:custGeom>
                  <a:avLst/>
                  <a:gdLst>
                    <a:gd name="T0" fmla="*/ 49 w 58"/>
                    <a:gd name="T1" fmla="*/ 32 h 62"/>
                    <a:gd name="T2" fmla="*/ 48 w 58"/>
                    <a:gd name="T3" fmla="*/ 28 h 62"/>
                    <a:gd name="T4" fmla="*/ 57 w 58"/>
                    <a:gd name="T5" fmla="*/ 21 h 62"/>
                    <a:gd name="T6" fmla="*/ 58 w 58"/>
                    <a:gd name="T7" fmla="*/ 20 h 62"/>
                    <a:gd name="T8" fmla="*/ 52 w 58"/>
                    <a:gd name="T9" fmla="*/ 12 h 62"/>
                    <a:gd name="T10" fmla="*/ 41 w 58"/>
                    <a:gd name="T11" fmla="*/ 16 h 62"/>
                    <a:gd name="T12" fmla="*/ 35 w 58"/>
                    <a:gd name="T13" fmla="*/ 13 h 62"/>
                    <a:gd name="T14" fmla="*/ 33 w 58"/>
                    <a:gd name="T15" fmla="*/ 2 h 62"/>
                    <a:gd name="T16" fmla="*/ 24 w 58"/>
                    <a:gd name="T17" fmla="*/ 0 h 62"/>
                    <a:gd name="T18" fmla="*/ 23 w 58"/>
                    <a:gd name="T19" fmla="*/ 2 h 62"/>
                    <a:gd name="T20" fmla="*/ 21 w 58"/>
                    <a:gd name="T21" fmla="*/ 13 h 62"/>
                    <a:gd name="T22" fmla="*/ 15 w 58"/>
                    <a:gd name="T23" fmla="*/ 16 h 62"/>
                    <a:gd name="T24" fmla="*/ 5 w 58"/>
                    <a:gd name="T25" fmla="*/ 12 h 62"/>
                    <a:gd name="T26" fmla="*/ 0 w 58"/>
                    <a:gd name="T27" fmla="*/ 20 h 62"/>
                    <a:gd name="T28" fmla="*/ 8 w 58"/>
                    <a:gd name="T29" fmla="*/ 28 h 62"/>
                    <a:gd name="T30" fmla="*/ 8 w 58"/>
                    <a:gd name="T31" fmla="*/ 32 h 62"/>
                    <a:gd name="T32" fmla="*/ 8 w 58"/>
                    <a:gd name="T33" fmla="*/ 36 h 62"/>
                    <a:gd name="T34" fmla="*/ 1 w 58"/>
                    <a:gd name="T35" fmla="*/ 42 h 62"/>
                    <a:gd name="T36" fmla="*/ 0 w 58"/>
                    <a:gd name="T37" fmla="*/ 43 h 62"/>
                    <a:gd name="T38" fmla="*/ 5 w 58"/>
                    <a:gd name="T39" fmla="*/ 52 h 62"/>
                    <a:gd name="T40" fmla="*/ 15 w 58"/>
                    <a:gd name="T41" fmla="*/ 48 h 62"/>
                    <a:gd name="T42" fmla="*/ 21 w 58"/>
                    <a:gd name="T43" fmla="*/ 51 h 62"/>
                    <a:gd name="T44" fmla="*/ 23 w 58"/>
                    <a:gd name="T45" fmla="*/ 62 h 62"/>
                    <a:gd name="T46" fmla="*/ 33 w 58"/>
                    <a:gd name="T47" fmla="*/ 62 h 62"/>
                    <a:gd name="T48" fmla="*/ 34 w 58"/>
                    <a:gd name="T49" fmla="*/ 61 h 62"/>
                    <a:gd name="T50" fmla="*/ 35 w 58"/>
                    <a:gd name="T51" fmla="*/ 51 h 62"/>
                    <a:gd name="T52" fmla="*/ 41 w 58"/>
                    <a:gd name="T53" fmla="*/ 47 h 62"/>
                    <a:gd name="T54" fmla="*/ 52 w 58"/>
                    <a:gd name="T55" fmla="*/ 51 h 62"/>
                    <a:gd name="T56" fmla="*/ 53 w 58"/>
                    <a:gd name="T57" fmla="*/ 50 h 62"/>
                    <a:gd name="T58" fmla="*/ 57 w 58"/>
                    <a:gd name="T59" fmla="*/ 43 h 62"/>
                    <a:gd name="T60" fmla="*/ 48 w 58"/>
                    <a:gd name="T61" fmla="*/ 36 h 62"/>
                    <a:gd name="T62" fmla="*/ 49 w 58"/>
                    <a:gd name="T63"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 h="62">
                      <a:moveTo>
                        <a:pt x="49" y="32"/>
                      </a:moveTo>
                      <a:cubicBezTo>
                        <a:pt x="49" y="31"/>
                        <a:pt x="49" y="29"/>
                        <a:pt x="48" y="28"/>
                      </a:cubicBezTo>
                      <a:cubicBezTo>
                        <a:pt x="57" y="21"/>
                        <a:pt x="57" y="21"/>
                        <a:pt x="57" y="21"/>
                      </a:cubicBezTo>
                      <a:cubicBezTo>
                        <a:pt x="58" y="20"/>
                        <a:pt x="58" y="20"/>
                        <a:pt x="58" y="20"/>
                      </a:cubicBezTo>
                      <a:cubicBezTo>
                        <a:pt x="52" y="12"/>
                        <a:pt x="52" y="12"/>
                        <a:pt x="52" y="12"/>
                      </a:cubicBezTo>
                      <a:cubicBezTo>
                        <a:pt x="41" y="16"/>
                        <a:pt x="41" y="16"/>
                        <a:pt x="41" y="16"/>
                      </a:cubicBezTo>
                      <a:cubicBezTo>
                        <a:pt x="40" y="15"/>
                        <a:pt x="37" y="13"/>
                        <a:pt x="35" y="13"/>
                      </a:cubicBezTo>
                      <a:cubicBezTo>
                        <a:pt x="33" y="2"/>
                        <a:pt x="33" y="2"/>
                        <a:pt x="33" y="2"/>
                      </a:cubicBezTo>
                      <a:cubicBezTo>
                        <a:pt x="24" y="0"/>
                        <a:pt x="24" y="0"/>
                        <a:pt x="24" y="0"/>
                      </a:cubicBezTo>
                      <a:cubicBezTo>
                        <a:pt x="23" y="2"/>
                        <a:pt x="23" y="2"/>
                        <a:pt x="23" y="2"/>
                      </a:cubicBezTo>
                      <a:cubicBezTo>
                        <a:pt x="21" y="13"/>
                        <a:pt x="21" y="13"/>
                        <a:pt x="21" y="13"/>
                      </a:cubicBezTo>
                      <a:cubicBezTo>
                        <a:pt x="19" y="13"/>
                        <a:pt x="17" y="15"/>
                        <a:pt x="15" y="16"/>
                      </a:cubicBezTo>
                      <a:cubicBezTo>
                        <a:pt x="5" y="12"/>
                        <a:pt x="5" y="12"/>
                        <a:pt x="5" y="12"/>
                      </a:cubicBezTo>
                      <a:cubicBezTo>
                        <a:pt x="0" y="20"/>
                        <a:pt x="0" y="20"/>
                        <a:pt x="0" y="20"/>
                      </a:cubicBezTo>
                      <a:cubicBezTo>
                        <a:pt x="8" y="28"/>
                        <a:pt x="8" y="28"/>
                        <a:pt x="8" y="28"/>
                      </a:cubicBezTo>
                      <a:cubicBezTo>
                        <a:pt x="8" y="29"/>
                        <a:pt x="8" y="30"/>
                        <a:pt x="8" y="32"/>
                      </a:cubicBezTo>
                      <a:cubicBezTo>
                        <a:pt x="8" y="33"/>
                        <a:pt x="8" y="35"/>
                        <a:pt x="8" y="36"/>
                      </a:cubicBezTo>
                      <a:cubicBezTo>
                        <a:pt x="1" y="42"/>
                        <a:pt x="1" y="42"/>
                        <a:pt x="1" y="42"/>
                      </a:cubicBezTo>
                      <a:cubicBezTo>
                        <a:pt x="0" y="43"/>
                        <a:pt x="0" y="43"/>
                        <a:pt x="0" y="43"/>
                      </a:cubicBezTo>
                      <a:cubicBezTo>
                        <a:pt x="5" y="52"/>
                        <a:pt x="5" y="52"/>
                        <a:pt x="5" y="52"/>
                      </a:cubicBezTo>
                      <a:cubicBezTo>
                        <a:pt x="15" y="48"/>
                        <a:pt x="15" y="48"/>
                        <a:pt x="15" y="48"/>
                      </a:cubicBezTo>
                      <a:cubicBezTo>
                        <a:pt x="17" y="49"/>
                        <a:pt x="19" y="50"/>
                        <a:pt x="21" y="51"/>
                      </a:cubicBezTo>
                      <a:cubicBezTo>
                        <a:pt x="23" y="62"/>
                        <a:pt x="23" y="62"/>
                        <a:pt x="23" y="62"/>
                      </a:cubicBezTo>
                      <a:cubicBezTo>
                        <a:pt x="33" y="62"/>
                        <a:pt x="33" y="62"/>
                        <a:pt x="33" y="62"/>
                      </a:cubicBezTo>
                      <a:cubicBezTo>
                        <a:pt x="34" y="61"/>
                        <a:pt x="34" y="61"/>
                        <a:pt x="34" y="61"/>
                      </a:cubicBezTo>
                      <a:cubicBezTo>
                        <a:pt x="35" y="51"/>
                        <a:pt x="35" y="51"/>
                        <a:pt x="35" y="51"/>
                      </a:cubicBezTo>
                      <a:cubicBezTo>
                        <a:pt x="37" y="50"/>
                        <a:pt x="40" y="49"/>
                        <a:pt x="41" y="47"/>
                      </a:cubicBezTo>
                      <a:cubicBezTo>
                        <a:pt x="52" y="51"/>
                        <a:pt x="52" y="51"/>
                        <a:pt x="52" y="51"/>
                      </a:cubicBezTo>
                      <a:cubicBezTo>
                        <a:pt x="53" y="50"/>
                        <a:pt x="53" y="50"/>
                        <a:pt x="53" y="50"/>
                      </a:cubicBezTo>
                      <a:cubicBezTo>
                        <a:pt x="57" y="43"/>
                        <a:pt x="57" y="43"/>
                        <a:pt x="57" y="43"/>
                      </a:cubicBezTo>
                      <a:cubicBezTo>
                        <a:pt x="48" y="36"/>
                        <a:pt x="48" y="36"/>
                        <a:pt x="48" y="36"/>
                      </a:cubicBezTo>
                      <a:cubicBezTo>
                        <a:pt x="49" y="34"/>
                        <a:pt x="49" y="33"/>
                        <a:pt x="49" y="32"/>
                      </a:cubicBezTo>
                      <a:close/>
                    </a:path>
                  </a:pathLst>
                </a:custGeom>
                <a:solidFill>
                  <a:srgbClr val="5383A6"/>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8" name="Freeform 14"/>
                <p:cNvSpPr>
                  <a:spLocks/>
                </p:cNvSpPr>
                <p:nvPr/>
              </p:nvSpPr>
              <p:spPr bwMode="auto">
                <a:xfrm>
                  <a:off x="4191244" y="5728870"/>
                  <a:ext cx="217488" cy="233363"/>
                </a:xfrm>
                <a:custGeom>
                  <a:avLst/>
                  <a:gdLst>
                    <a:gd name="T0" fmla="*/ 49 w 57"/>
                    <a:gd name="T1" fmla="*/ 31 h 61"/>
                    <a:gd name="T2" fmla="*/ 48 w 57"/>
                    <a:gd name="T3" fmla="*/ 27 h 61"/>
                    <a:gd name="T4" fmla="*/ 57 w 57"/>
                    <a:gd name="T5" fmla="*/ 20 h 61"/>
                    <a:gd name="T6" fmla="*/ 52 w 57"/>
                    <a:gd name="T7" fmla="*/ 11 h 61"/>
                    <a:gd name="T8" fmla="*/ 42 w 57"/>
                    <a:gd name="T9" fmla="*/ 15 h 61"/>
                    <a:gd name="T10" fmla="*/ 35 w 57"/>
                    <a:gd name="T11" fmla="*/ 11 h 61"/>
                    <a:gd name="T12" fmla="*/ 33 w 57"/>
                    <a:gd name="T13" fmla="*/ 0 h 61"/>
                    <a:gd name="T14" fmla="*/ 23 w 57"/>
                    <a:gd name="T15" fmla="*/ 0 h 61"/>
                    <a:gd name="T16" fmla="*/ 21 w 57"/>
                    <a:gd name="T17" fmla="*/ 11 h 61"/>
                    <a:gd name="T18" fmla="*/ 15 w 57"/>
                    <a:gd name="T19" fmla="*/ 15 h 61"/>
                    <a:gd name="T20" fmla="*/ 5 w 57"/>
                    <a:gd name="T21" fmla="*/ 11 h 61"/>
                    <a:gd name="T22" fmla="*/ 0 w 57"/>
                    <a:gd name="T23" fmla="*/ 19 h 61"/>
                    <a:gd name="T24" fmla="*/ 8 w 57"/>
                    <a:gd name="T25" fmla="*/ 26 h 61"/>
                    <a:gd name="T26" fmla="*/ 8 w 57"/>
                    <a:gd name="T27" fmla="*/ 31 h 61"/>
                    <a:gd name="T28" fmla="*/ 8 w 57"/>
                    <a:gd name="T29" fmla="*/ 35 h 61"/>
                    <a:gd name="T30" fmla="*/ 0 w 57"/>
                    <a:gd name="T31" fmla="*/ 42 h 61"/>
                    <a:gd name="T32" fmla="*/ 5 w 57"/>
                    <a:gd name="T33" fmla="*/ 51 h 61"/>
                    <a:gd name="T34" fmla="*/ 15 w 57"/>
                    <a:gd name="T35" fmla="*/ 46 h 61"/>
                    <a:gd name="T36" fmla="*/ 21 w 57"/>
                    <a:gd name="T37" fmla="*/ 50 h 61"/>
                    <a:gd name="T38" fmla="*/ 23 w 57"/>
                    <a:gd name="T39" fmla="*/ 61 h 61"/>
                    <a:gd name="T40" fmla="*/ 33 w 57"/>
                    <a:gd name="T41" fmla="*/ 61 h 61"/>
                    <a:gd name="T42" fmla="*/ 35 w 57"/>
                    <a:gd name="T43" fmla="*/ 50 h 61"/>
                    <a:gd name="T44" fmla="*/ 42 w 57"/>
                    <a:gd name="T45" fmla="*/ 46 h 61"/>
                    <a:gd name="T46" fmla="*/ 52 w 57"/>
                    <a:gd name="T47" fmla="*/ 50 h 61"/>
                    <a:gd name="T48" fmla="*/ 57 w 57"/>
                    <a:gd name="T49" fmla="*/ 42 h 61"/>
                    <a:gd name="T50" fmla="*/ 48 w 57"/>
                    <a:gd name="T51" fmla="*/ 35 h 61"/>
                    <a:gd name="T52" fmla="*/ 49 w 57"/>
                    <a:gd name="T53" fmla="*/ 3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7" h="61">
                      <a:moveTo>
                        <a:pt x="49" y="31"/>
                      </a:moveTo>
                      <a:cubicBezTo>
                        <a:pt x="49" y="29"/>
                        <a:pt x="49" y="28"/>
                        <a:pt x="48" y="27"/>
                      </a:cubicBezTo>
                      <a:cubicBezTo>
                        <a:pt x="57" y="20"/>
                        <a:pt x="57" y="20"/>
                        <a:pt x="57" y="20"/>
                      </a:cubicBezTo>
                      <a:cubicBezTo>
                        <a:pt x="52" y="11"/>
                        <a:pt x="52" y="11"/>
                        <a:pt x="52" y="11"/>
                      </a:cubicBezTo>
                      <a:cubicBezTo>
                        <a:pt x="42" y="15"/>
                        <a:pt x="42" y="15"/>
                        <a:pt x="42" y="15"/>
                      </a:cubicBezTo>
                      <a:cubicBezTo>
                        <a:pt x="40" y="13"/>
                        <a:pt x="37" y="12"/>
                        <a:pt x="35" y="11"/>
                      </a:cubicBezTo>
                      <a:cubicBezTo>
                        <a:pt x="33" y="0"/>
                        <a:pt x="33" y="0"/>
                        <a:pt x="33" y="0"/>
                      </a:cubicBezTo>
                      <a:cubicBezTo>
                        <a:pt x="23" y="0"/>
                        <a:pt x="23" y="0"/>
                        <a:pt x="23" y="0"/>
                      </a:cubicBezTo>
                      <a:cubicBezTo>
                        <a:pt x="21" y="11"/>
                        <a:pt x="21" y="11"/>
                        <a:pt x="21" y="11"/>
                      </a:cubicBezTo>
                      <a:cubicBezTo>
                        <a:pt x="19" y="12"/>
                        <a:pt x="17" y="13"/>
                        <a:pt x="15" y="15"/>
                      </a:cubicBezTo>
                      <a:cubicBezTo>
                        <a:pt x="5" y="11"/>
                        <a:pt x="5" y="11"/>
                        <a:pt x="5" y="11"/>
                      </a:cubicBezTo>
                      <a:cubicBezTo>
                        <a:pt x="0" y="19"/>
                        <a:pt x="0" y="19"/>
                        <a:pt x="0" y="19"/>
                      </a:cubicBezTo>
                      <a:cubicBezTo>
                        <a:pt x="8" y="26"/>
                        <a:pt x="8" y="26"/>
                        <a:pt x="8" y="26"/>
                      </a:cubicBezTo>
                      <a:cubicBezTo>
                        <a:pt x="8" y="28"/>
                        <a:pt x="8" y="29"/>
                        <a:pt x="8" y="31"/>
                      </a:cubicBezTo>
                      <a:cubicBezTo>
                        <a:pt x="8" y="32"/>
                        <a:pt x="8" y="33"/>
                        <a:pt x="8" y="35"/>
                      </a:cubicBezTo>
                      <a:cubicBezTo>
                        <a:pt x="0" y="42"/>
                        <a:pt x="0" y="42"/>
                        <a:pt x="0" y="42"/>
                      </a:cubicBezTo>
                      <a:cubicBezTo>
                        <a:pt x="5" y="51"/>
                        <a:pt x="5" y="51"/>
                        <a:pt x="5" y="51"/>
                      </a:cubicBezTo>
                      <a:cubicBezTo>
                        <a:pt x="15" y="46"/>
                        <a:pt x="15" y="46"/>
                        <a:pt x="15" y="46"/>
                      </a:cubicBezTo>
                      <a:cubicBezTo>
                        <a:pt x="17" y="48"/>
                        <a:pt x="19" y="49"/>
                        <a:pt x="21" y="50"/>
                      </a:cubicBezTo>
                      <a:cubicBezTo>
                        <a:pt x="23" y="61"/>
                        <a:pt x="23" y="61"/>
                        <a:pt x="23" y="61"/>
                      </a:cubicBezTo>
                      <a:cubicBezTo>
                        <a:pt x="33" y="61"/>
                        <a:pt x="33" y="61"/>
                        <a:pt x="33" y="61"/>
                      </a:cubicBezTo>
                      <a:cubicBezTo>
                        <a:pt x="35" y="50"/>
                        <a:pt x="35" y="50"/>
                        <a:pt x="35" y="50"/>
                      </a:cubicBezTo>
                      <a:cubicBezTo>
                        <a:pt x="37" y="49"/>
                        <a:pt x="40" y="48"/>
                        <a:pt x="42" y="46"/>
                      </a:cubicBezTo>
                      <a:cubicBezTo>
                        <a:pt x="52" y="50"/>
                        <a:pt x="52" y="50"/>
                        <a:pt x="52" y="50"/>
                      </a:cubicBezTo>
                      <a:cubicBezTo>
                        <a:pt x="57" y="42"/>
                        <a:pt x="57" y="42"/>
                        <a:pt x="57" y="42"/>
                      </a:cubicBezTo>
                      <a:cubicBezTo>
                        <a:pt x="48" y="35"/>
                        <a:pt x="48" y="35"/>
                        <a:pt x="48" y="35"/>
                      </a:cubicBezTo>
                      <a:cubicBezTo>
                        <a:pt x="49" y="33"/>
                        <a:pt x="49" y="32"/>
                        <a:pt x="49" y="31"/>
                      </a:cubicBezTo>
                      <a:close/>
                    </a:path>
                  </a:pathLst>
                </a:custGeom>
                <a:solidFill>
                  <a:srgbClr val="8FB4CE"/>
                </a:solidFill>
                <a:ln w="22225"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46" name="TextBox 45"/>
              <p:cNvSpPr txBox="1"/>
              <p:nvPr/>
            </p:nvSpPr>
            <p:spPr>
              <a:xfrm>
                <a:off x="1589341" y="4544787"/>
                <a:ext cx="1371600" cy="454289"/>
              </a:xfrm>
              <a:prstGeom prst="rect">
                <a:avLst/>
              </a:prstGeom>
              <a:noFill/>
            </p:spPr>
            <p:txBody>
              <a:bodyPr wrap="square" rtlCol="0">
                <a:spAutoFit/>
              </a:bodyPr>
              <a:lstStyle/>
              <a:p>
                <a:r>
                  <a:rPr lang="en-US" dirty="0"/>
                  <a:t>Agent</a:t>
                </a:r>
              </a:p>
            </p:txBody>
          </p:sp>
        </p:grpSp>
        <p:grpSp>
          <p:nvGrpSpPr>
            <p:cNvPr id="12" name="Group 11"/>
            <p:cNvGrpSpPr/>
            <p:nvPr/>
          </p:nvGrpSpPr>
          <p:grpSpPr>
            <a:xfrm>
              <a:off x="9591339" y="3240863"/>
              <a:ext cx="1912906" cy="981733"/>
              <a:chOff x="608012" y="4106101"/>
              <a:chExt cx="2352929" cy="1207560"/>
            </a:xfrm>
          </p:grpSpPr>
          <p:sp>
            <p:nvSpPr>
              <p:cNvPr id="39" name="Rectangle: Rounded Corners 38"/>
              <p:cNvSpPr/>
              <p:nvPr/>
            </p:nvSpPr>
            <p:spPr bwMode="auto">
              <a:xfrm>
                <a:off x="608012" y="4106101"/>
                <a:ext cx="2164530" cy="1207560"/>
              </a:xfrm>
              <a:prstGeom prst="roundRect">
                <a:avLst/>
              </a:prstGeom>
              <a:solidFill>
                <a:schemeClr val="accent5">
                  <a:lumMod val="20000"/>
                  <a:lumOff val="80000"/>
                </a:schemeClr>
              </a:solid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chemeClr val="tx1"/>
                  </a:solidFill>
                  <a:latin typeface="Arial" panose="020B0604020202020204" pitchFamily="34" charset="0"/>
                </a:endParaRPr>
              </a:p>
            </p:txBody>
          </p:sp>
          <p:grpSp>
            <p:nvGrpSpPr>
              <p:cNvPr id="40" name="Group 39"/>
              <p:cNvGrpSpPr/>
              <p:nvPr/>
            </p:nvGrpSpPr>
            <p:grpSpPr>
              <a:xfrm>
                <a:off x="756021" y="4394606"/>
                <a:ext cx="719560" cy="745341"/>
                <a:chOff x="4191244" y="5713759"/>
                <a:chExt cx="228357" cy="236538"/>
              </a:xfrm>
            </p:grpSpPr>
            <p:sp>
              <p:nvSpPr>
                <p:cNvPr id="42" name="Freeform 13"/>
                <p:cNvSpPr>
                  <a:spLocks/>
                </p:cNvSpPr>
                <p:nvPr/>
              </p:nvSpPr>
              <p:spPr bwMode="auto">
                <a:xfrm>
                  <a:off x="4198938" y="5713759"/>
                  <a:ext cx="220663" cy="236538"/>
                </a:xfrm>
                <a:custGeom>
                  <a:avLst/>
                  <a:gdLst>
                    <a:gd name="T0" fmla="*/ 49 w 58"/>
                    <a:gd name="T1" fmla="*/ 32 h 62"/>
                    <a:gd name="T2" fmla="*/ 48 w 58"/>
                    <a:gd name="T3" fmla="*/ 28 h 62"/>
                    <a:gd name="T4" fmla="*/ 57 w 58"/>
                    <a:gd name="T5" fmla="*/ 21 h 62"/>
                    <a:gd name="T6" fmla="*/ 58 w 58"/>
                    <a:gd name="T7" fmla="*/ 20 h 62"/>
                    <a:gd name="T8" fmla="*/ 52 w 58"/>
                    <a:gd name="T9" fmla="*/ 12 h 62"/>
                    <a:gd name="T10" fmla="*/ 41 w 58"/>
                    <a:gd name="T11" fmla="*/ 16 h 62"/>
                    <a:gd name="T12" fmla="*/ 35 w 58"/>
                    <a:gd name="T13" fmla="*/ 13 h 62"/>
                    <a:gd name="T14" fmla="*/ 33 w 58"/>
                    <a:gd name="T15" fmla="*/ 2 h 62"/>
                    <a:gd name="T16" fmla="*/ 24 w 58"/>
                    <a:gd name="T17" fmla="*/ 0 h 62"/>
                    <a:gd name="T18" fmla="*/ 23 w 58"/>
                    <a:gd name="T19" fmla="*/ 2 h 62"/>
                    <a:gd name="T20" fmla="*/ 21 w 58"/>
                    <a:gd name="T21" fmla="*/ 13 h 62"/>
                    <a:gd name="T22" fmla="*/ 15 w 58"/>
                    <a:gd name="T23" fmla="*/ 16 h 62"/>
                    <a:gd name="T24" fmla="*/ 5 w 58"/>
                    <a:gd name="T25" fmla="*/ 12 h 62"/>
                    <a:gd name="T26" fmla="*/ 0 w 58"/>
                    <a:gd name="T27" fmla="*/ 20 h 62"/>
                    <a:gd name="T28" fmla="*/ 8 w 58"/>
                    <a:gd name="T29" fmla="*/ 28 h 62"/>
                    <a:gd name="T30" fmla="*/ 8 w 58"/>
                    <a:gd name="T31" fmla="*/ 32 h 62"/>
                    <a:gd name="T32" fmla="*/ 8 w 58"/>
                    <a:gd name="T33" fmla="*/ 36 h 62"/>
                    <a:gd name="T34" fmla="*/ 1 w 58"/>
                    <a:gd name="T35" fmla="*/ 42 h 62"/>
                    <a:gd name="T36" fmla="*/ 0 w 58"/>
                    <a:gd name="T37" fmla="*/ 43 h 62"/>
                    <a:gd name="T38" fmla="*/ 5 w 58"/>
                    <a:gd name="T39" fmla="*/ 52 h 62"/>
                    <a:gd name="T40" fmla="*/ 15 w 58"/>
                    <a:gd name="T41" fmla="*/ 48 h 62"/>
                    <a:gd name="T42" fmla="*/ 21 w 58"/>
                    <a:gd name="T43" fmla="*/ 51 h 62"/>
                    <a:gd name="T44" fmla="*/ 23 w 58"/>
                    <a:gd name="T45" fmla="*/ 62 h 62"/>
                    <a:gd name="T46" fmla="*/ 33 w 58"/>
                    <a:gd name="T47" fmla="*/ 62 h 62"/>
                    <a:gd name="T48" fmla="*/ 34 w 58"/>
                    <a:gd name="T49" fmla="*/ 61 h 62"/>
                    <a:gd name="T50" fmla="*/ 35 w 58"/>
                    <a:gd name="T51" fmla="*/ 51 h 62"/>
                    <a:gd name="T52" fmla="*/ 41 w 58"/>
                    <a:gd name="T53" fmla="*/ 47 h 62"/>
                    <a:gd name="T54" fmla="*/ 52 w 58"/>
                    <a:gd name="T55" fmla="*/ 51 h 62"/>
                    <a:gd name="T56" fmla="*/ 53 w 58"/>
                    <a:gd name="T57" fmla="*/ 50 h 62"/>
                    <a:gd name="T58" fmla="*/ 57 w 58"/>
                    <a:gd name="T59" fmla="*/ 43 h 62"/>
                    <a:gd name="T60" fmla="*/ 48 w 58"/>
                    <a:gd name="T61" fmla="*/ 36 h 62"/>
                    <a:gd name="T62" fmla="*/ 49 w 58"/>
                    <a:gd name="T63"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 h="62">
                      <a:moveTo>
                        <a:pt x="49" y="32"/>
                      </a:moveTo>
                      <a:cubicBezTo>
                        <a:pt x="49" y="31"/>
                        <a:pt x="49" y="29"/>
                        <a:pt x="48" y="28"/>
                      </a:cubicBezTo>
                      <a:cubicBezTo>
                        <a:pt x="57" y="21"/>
                        <a:pt x="57" y="21"/>
                        <a:pt x="57" y="21"/>
                      </a:cubicBezTo>
                      <a:cubicBezTo>
                        <a:pt x="58" y="20"/>
                        <a:pt x="58" y="20"/>
                        <a:pt x="58" y="20"/>
                      </a:cubicBezTo>
                      <a:cubicBezTo>
                        <a:pt x="52" y="12"/>
                        <a:pt x="52" y="12"/>
                        <a:pt x="52" y="12"/>
                      </a:cubicBezTo>
                      <a:cubicBezTo>
                        <a:pt x="41" y="16"/>
                        <a:pt x="41" y="16"/>
                        <a:pt x="41" y="16"/>
                      </a:cubicBezTo>
                      <a:cubicBezTo>
                        <a:pt x="40" y="15"/>
                        <a:pt x="37" y="13"/>
                        <a:pt x="35" y="13"/>
                      </a:cubicBezTo>
                      <a:cubicBezTo>
                        <a:pt x="33" y="2"/>
                        <a:pt x="33" y="2"/>
                        <a:pt x="33" y="2"/>
                      </a:cubicBezTo>
                      <a:cubicBezTo>
                        <a:pt x="24" y="0"/>
                        <a:pt x="24" y="0"/>
                        <a:pt x="24" y="0"/>
                      </a:cubicBezTo>
                      <a:cubicBezTo>
                        <a:pt x="23" y="2"/>
                        <a:pt x="23" y="2"/>
                        <a:pt x="23" y="2"/>
                      </a:cubicBezTo>
                      <a:cubicBezTo>
                        <a:pt x="21" y="13"/>
                        <a:pt x="21" y="13"/>
                        <a:pt x="21" y="13"/>
                      </a:cubicBezTo>
                      <a:cubicBezTo>
                        <a:pt x="19" y="13"/>
                        <a:pt x="17" y="15"/>
                        <a:pt x="15" y="16"/>
                      </a:cubicBezTo>
                      <a:cubicBezTo>
                        <a:pt x="5" y="12"/>
                        <a:pt x="5" y="12"/>
                        <a:pt x="5" y="12"/>
                      </a:cubicBezTo>
                      <a:cubicBezTo>
                        <a:pt x="0" y="20"/>
                        <a:pt x="0" y="20"/>
                        <a:pt x="0" y="20"/>
                      </a:cubicBezTo>
                      <a:cubicBezTo>
                        <a:pt x="8" y="28"/>
                        <a:pt x="8" y="28"/>
                        <a:pt x="8" y="28"/>
                      </a:cubicBezTo>
                      <a:cubicBezTo>
                        <a:pt x="8" y="29"/>
                        <a:pt x="8" y="30"/>
                        <a:pt x="8" y="32"/>
                      </a:cubicBezTo>
                      <a:cubicBezTo>
                        <a:pt x="8" y="33"/>
                        <a:pt x="8" y="35"/>
                        <a:pt x="8" y="36"/>
                      </a:cubicBezTo>
                      <a:cubicBezTo>
                        <a:pt x="1" y="42"/>
                        <a:pt x="1" y="42"/>
                        <a:pt x="1" y="42"/>
                      </a:cubicBezTo>
                      <a:cubicBezTo>
                        <a:pt x="0" y="43"/>
                        <a:pt x="0" y="43"/>
                        <a:pt x="0" y="43"/>
                      </a:cubicBezTo>
                      <a:cubicBezTo>
                        <a:pt x="5" y="52"/>
                        <a:pt x="5" y="52"/>
                        <a:pt x="5" y="52"/>
                      </a:cubicBezTo>
                      <a:cubicBezTo>
                        <a:pt x="15" y="48"/>
                        <a:pt x="15" y="48"/>
                        <a:pt x="15" y="48"/>
                      </a:cubicBezTo>
                      <a:cubicBezTo>
                        <a:pt x="17" y="49"/>
                        <a:pt x="19" y="50"/>
                        <a:pt x="21" y="51"/>
                      </a:cubicBezTo>
                      <a:cubicBezTo>
                        <a:pt x="23" y="62"/>
                        <a:pt x="23" y="62"/>
                        <a:pt x="23" y="62"/>
                      </a:cubicBezTo>
                      <a:cubicBezTo>
                        <a:pt x="33" y="62"/>
                        <a:pt x="33" y="62"/>
                        <a:pt x="33" y="62"/>
                      </a:cubicBezTo>
                      <a:cubicBezTo>
                        <a:pt x="34" y="61"/>
                        <a:pt x="34" y="61"/>
                        <a:pt x="34" y="61"/>
                      </a:cubicBezTo>
                      <a:cubicBezTo>
                        <a:pt x="35" y="51"/>
                        <a:pt x="35" y="51"/>
                        <a:pt x="35" y="51"/>
                      </a:cubicBezTo>
                      <a:cubicBezTo>
                        <a:pt x="37" y="50"/>
                        <a:pt x="40" y="49"/>
                        <a:pt x="41" y="47"/>
                      </a:cubicBezTo>
                      <a:cubicBezTo>
                        <a:pt x="52" y="51"/>
                        <a:pt x="52" y="51"/>
                        <a:pt x="52" y="51"/>
                      </a:cubicBezTo>
                      <a:cubicBezTo>
                        <a:pt x="53" y="50"/>
                        <a:pt x="53" y="50"/>
                        <a:pt x="53" y="50"/>
                      </a:cubicBezTo>
                      <a:cubicBezTo>
                        <a:pt x="57" y="43"/>
                        <a:pt x="57" y="43"/>
                        <a:pt x="57" y="43"/>
                      </a:cubicBezTo>
                      <a:cubicBezTo>
                        <a:pt x="48" y="36"/>
                        <a:pt x="48" y="36"/>
                        <a:pt x="48" y="36"/>
                      </a:cubicBezTo>
                      <a:cubicBezTo>
                        <a:pt x="49" y="34"/>
                        <a:pt x="49" y="33"/>
                        <a:pt x="49" y="32"/>
                      </a:cubicBezTo>
                      <a:close/>
                    </a:path>
                  </a:pathLst>
                </a:custGeom>
                <a:solidFill>
                  <a:srgbClr val="5383A6"/>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 name="Freeform 14"/>
                <p:cNvSpPr>
                  <a:spLocks/>
                </p:cNvSpPr>
                <p:nvPr/>
              </p:nvSpPr>
              <p:spPr bwMode="auto">
                <a:xfrm>
                  <a:off x="4191244" y="5714920"/>
                  <a:ext cx="217488" cy="233363"/>
                </a:xfrm>
                <a:custGeom>
                  <a:avLst/>
                  <a:gdLst>
                    <a:gd name="T0" fmla="*/ 49 w 57"/>
                    <a:gd name="T1" fmla="*/ 31 h 61"/>
                    <a:gd name="T2" fmla="*/ 48 w 57"/>
                    <a:gd name="T3" fmla="*/ 27 h 61"/>
                    <a:gd name="T4" fmla="*/ 57 w 57"/>
                    <a:gd name="T5" fmla="*/ 20 h 61"/>
                    <a:gd name="T6" fmla="*/ 52 w 57"/>
                    <a:gd name="T7" fmla="*/ 11 h 61"/>
                    <a:gd name="T8" fmla="*/ 42 w 57"/>
                    <a:gd name="T9" fmla="*/ 15 h 61"/>
                    <a:gd name="T10" fmla="*/ 35 w 57"/>
                    <a:gd name="T11" fmla="*/ 11 h 61"/>
                    <a:gd name="T12" fmla="*/ 33 w 57"/>
                    <a:gd name="T13" fmla="*/ 0 h 61"/>
                    <a:gd name="T14" fmla="*/ 23 w 57"/>
                    <a:gd name="T15" fmla="*/ 0 h 61"/>
                    <a:gd name="T16" fmla="*/ 21 w 57"/>
                    <a:gd name="T17" fmla="*/ 11 h 61"/>
                    <a:gd name="T18" fmla="*/ 15 w 57"/>
                    <a:gd name="T19" fmla="*/ 15 h 61"/>
                    <a:gd name="T20" fmla="*/ 5 w 57"/>
                    <a:gd name="T21" fmla="*/ 11 h 61"/>
                    <a:gd name="T22" fmla="*/ 0 w 57"/>
                    <a:gd name="T23" fmla="*/ 19 h 61"/>
                    <a:gd name="T24" fmla="*/ 8 w 57"/>
                    <a:gd name="T25" fmla="*/ 26 h 61"/>
                    <a:gd name="T26" fmla="*/ 8 w 57"/>
                    <a:gd name="T27" fmla="*/ 31 h 61"/>
                    <a:gd name="T28" fmla="*/ 8 w 57"/>
                    <a:gd name="T29" fmla="*/ 35 h 61"/>
                    <a:gd name="T30" fmla="*/ 0 w 57"/>
                    <a:gd name="T31" fmla="*/ 42 h 61"/>
                    <a:gd name="T32" fmla="*/ 5 w 57"/>
                    <a:gd name="T33" fmla="*/ 51 h 61"/>
                    <a:gd name="T34" fmla="*/ 15 w 57"/>
                    <a:gd name="T35" fmla="*/ 46 h 61"/>
                    <a:gd name="T36" fmla="*/ 21 w 57"/>
                    <a:gd name="T37" fmla="*/ 50 h 61"/>
                    <a:gd name="T38" fmla="*/ 23 w 57"/>
                    <a:gd name="T39" fmla="*/ 61 h 61"/>
                    <a:gd name="T40" fmla="*/ 33 w 57"/>
                    <a:gd name="T41" fmla="*/ 61 h 61"/>
                    <a:gd name="T42" fmla="*/ 35 w 57"/>
                    <a:gd name="T43" fmla="*/ 50 h 61"/>
                    <a:gd name="T44" fmla="*/ 42 w 57"/>
                    <a:gd name="T45" fmla="*/ 46 h 61"/>
                    <a:gd name="T46" fmla="*/ 52 w 57"/>
                    <a:gd name="T47" fmla="*/ 50 h 61"/>
                    <a:gd name="T48" fmla="*/ 57 w 57"/>
                    <a:gd name="T49" fmla="*/ 42 h 61"/>
                    <a:gd name="T50" fmla="*/ 48 w 57"/>
                    <a:gd name="T51" fmla="*/ 35 h 61"/>
                    <a:gd name="T52" fmla="*/ 49 w 57"/>
                    <a:gd name="T53" fmla="*/ 3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7" h="61">
                      <a:moveTo>
                        <a:pt x="49" y="31"/>
                      </a:moveTo>
                      <a:cubicBezTo>
                        <a:pt x="49" y="29"/>
                        <a:pt x="49" y="28"/>
                        <a:pt x="48" y="27"/>
                      </a:cubicBezTo>
                      <a:cubicBezTo>
                        <a:pt x="57" y="20"/>
                        <a:pt x="57" y="20"/>
                        <a:pt x="57" y="20"/>
                      </a:cubicBezTo>
                      <a:cubicBezTo>
                        <a:pt x="52" y="11"/>
                        <a:pt x="52" y="11"/>
                        <a:pt x="52" y="11"/>
                      </a:cubicBezTo>
                      <a:cubicBezTo>
                        <a:pt x="42" y="15"/>
                        <a:pt x="42" y="15"/>
                        <a:pt x="42" y="15"/>
                      </a:cubicBezTo>
                      <a:cubicBezTo>
                        <a:pt x="40" y="13"/>
                        <a:pt x="37" y="12"/>
                        <a:pt x="35" y="11"/>
                      </a:cubicBezTo>
                      <a:cubicBezTo>
                        <a:pt x="33" y="0"/>
                        <a:pt x="33" y="0"/>
                        <a:pt x="33" y="0"/>
                      </a:cubicBezTo>
                      <a:cubicBezTo>
                        <a:pt x="23" y="0"/>
                        <a:pt x="23" y="0"/>
                        <a:pt x="23" y="0"/>
                      </a:cubicBezTo>
                      <a:cubicBezTo>
                        <a:pt x="21" y="11"/>
                        <a:pt x="21" y="11"/>
                        <a:pt x="21" y="11"/>
                      </a:cubicBezTo>
                      <a:cubicBezTo>
                        <a:pt x="19" y="12"/>
                        <a:pt x="17" y="13"/>
                        <a:pt x="15" y="15"/>
                      </a:cubicBezTo>
                      <a:cubicBezTo>
                        <a:pt x="5" y="11"/>
                        <a:pt x="5" y="11"/>
                        <a:pt x="5" y="11"/>
                      </a:cubicBezTo>
                      <a:cubicBezTo>
                        <a:pt x="0" y="19"/>
                        <a:pt x="0" y="19"/>
                        <a:pt x="0" y="19"/>
                      </a:cubicBezTo>
                      <a:cubicBezTo>
                        <a:pt x="8" y="26"/>
                        <a:pt x="8" y="26"/>
                        <a:pt x="8" y="26"/>
                      </a:cubicBezTo>
                      <a:cubicBezTo>
                        <a:pt x="8" y="28"/>
                        <a:pt x="8" y="29"/>
                        <a:pt x="8" y="31"/>
                      </a:cubicBezTo>
                      <a:cubicBezTo>
                        <a:pt x="8" y="32"/>
                        <a:pt x="8" y="33"/>
                        <a:pt x="8" y="35"/>
                      </a:cubicBezTo>
                      <a:cubicBezTo>
                        <a:pt x="0" y="42"/>
                        <a:pt x="0" y="42"/>
                        <a:pt x="0" y="42"/>
                      </a:cubicBezTo>
                      <a:cubicBezTo>
                        <a:pt x="5" y="51"/>
                        <a:pt x="5" y="51"/>
                        <a:pt x="5" y="51"/>
                      </a:cubicBezTo>
                      <a:cubicBezTo>
                        <a:pt x="15" y="46"/>
                        <a:pt x="15" y="46"/>
                        <a:pt x="15" y="46"/>
                      </a:cubicBezTo>
                      <a:cubicBezTo>
                        <a:pt x="17" y="48"/>
                        <a:pt x="19" y="49"/>
                        <a:pt x="21" y="50"/>
                      </a:cubicBezTo>
                      <a:cubicBezTo>
                        <a:pt x="23" y="61"/>
                        <a:pt x="23" y="61"/>
                        <a:pt x="23" y="61"/>
                      </a:cubicBezTo>
                      <a:cubicBezTo>
                        <a:pt x="33" y="61"/>
                        <a:pt x="33" y="61"/>
                        <a:pt x="33" y="61"/>
                      </a:cubicBezTo>
                      <a:cubicBezTo>
                        <a:pt x="35" y="50"/>
                        <a:pt x="35" y="50"/>
                        <a:pt x="35" y="50"/>
                      </a:cubicBezTo>
                      <a:cubicBezTo>
                        <a:pt x="37" y="49"/>
                        <a:pt x="40" y="48"/>
                        <a:pt x="42" y="46"/>
                      </a:cubicBezTo>
                      <a:cubicBezTo>
                        <a:pt x="52" y="50"/>
                        <a:pt x="52" y="50"/>
                        <a:pt x="52" y="50"/>
                      </a:cubicBezTo>
                      <a:cubicBezTo>
                        <a:pt x="57" y="42"/>
                        <a:pt x="57" y="42"/>
                        <a:pt x="57" y="42"/>
                      </a:cubicBezTo>
                      <a:cubicBezTo>
                        <a:pt x="48" y="35"/>
                        <a:pt x="48" y="35"/>
                        <a:pt x="48" y="35"/>
                      </a:cubicBezTo>
                      <a:cubicBezTo>
                        <a:pt x="49" y="33"/>
                        <a:pt x="49" y="32"/>
                        <a:pt x="49" y="31"/>
                      </a:cubicBezTo>
                      <a:close/>
                    </a:path>
                  </a:pathLst>
                </a:custGeom>
                <a:solidFill>
                  <a:srgbClr val="8FB4CE"/>
                </a:solidFill>
                <a:ln w="22225"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41" name="TextBox 40"/>
              <p:cNvSpPr txBox="1"/>
              <p:nvPr/>
            </p:nvSpPr>
            <p:spPr>
              <a:xfrm>
                <a:off x="1589341" y="4528262"/>
                <a:ext cx="1371600" cy="454289"/>
              </a:xfrm>
              <a:prstGeom prst="rect">
                <a:avLst/>
              </a:prstGeom>
              <a:noFill/>
            </p:spPr>
            <p:txBody>
              <a:bodyPr wrap="square" rtlCol="0">
                <a:spAutoFit/>
              </a:bodyPr>
              <a:lstStyle/>
              <a:p>
                <a:r>
                  <a:rPr lang="en-US" dirty="0"/>
                  <a:t>Agent</a:t>
                </a:r>
              </a:p>
            </p:txBody>
          </p:sp>
        </p:grpSp>
        <p:grpSp>
          <p:nvGrpSpPr>
            <p:cNvPr id="13" name="Group 12"/>
            <p:cNvGrpSpPr/>
            <p:nvPr/>
          </p:nvGrpSpPr>
          <p:grpSpPr>
            <a:xfrm>
              <a:off x="9591339" y="4648200"/>
              <a:ext cx="1912906" cy="981733"/>
              <a:chOff x="608012" y="4056330"/>
              <a:chExt cx="2352929" cy="1207560"/>
            </a:xfrm>
          </p:grpSpPr>
          <p:sp>
            <p:nvSpPr>
              <p:cNvPr id="34" name="Rectangle: Rounded Corners 33"/>
              <p:cNvSpPr/>
              <p:nvPr/>
            </p:nvSpPr>
            <p:spPr bwMode="auto">
              <a:xfrm>
                <a:off x="608012" y="4056330"/>
                <a:ext cx="2164530" cy="1207560"/>
              </a:xfrm>
              <a:prstGeom prst="roundRect">
                <a:avLst/>
              </a:prstGeom>
              <a:solidFill>
                <a:schemeClr val="accent5">
                  <a:lumMod val="20000"/>
                  <a:lumOff val="80000"/>
                </a:schemeClr>
              </a:solid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chemeClr val="tx1"/>
                  </a:solidFill>
                  <a:latin typeface="Arial" panose="020B0604020202020204" pitchFamily="34" charset="0"/>
                </a:endParaRPr>
              </a:p>
            </p:txBody>
          </p:sp>
          <p:grpSp>
            <p:nvGrpSpPr>
              <p:cNvPr id="35" name="Group 34"/>
              <p:cNvGrpSpPr/>
              <p:nvPr/>
            </p:nvGrpSpPr>
            <p:grpSpPr>
              <a:xfrm>
                <a:off x="756021" y="4348421"/>
                <a:ext cx="719560" cy="745338"/>
                <a:chOff x="4191244" y="5699125"/>
                <a:chExt cx="228357" cy="236538"/>
              </a:xfrm>
            </p:grpSpPr>
            <p:sp>
              <p:nvSpPr>
                <p:cNvPr id="37" name="Freeform 13"/>
                <p:cNvSpPr>
                  <a:spLocks/>
                </p:cNvSpPr>
                <p:nvPr/>
              </p:nvSpPr>
              <p:spPr bwMode="auto">
                <a:xfrm>
                  <a:off x="4198938" y="5699125"/>
                  <a:ext cx="220663" cy="236538"/>
                </a:xfrm>
                <a:custGeom>
                  <a:avLst/>
                  <a:gdLst>
                    <a:gd name="T0" fmla="*/ 49 w 58"/>
                    <a:gd name="T1" fmla="*/ 32 h 62"/>
                    <a:gd name="T2" fmla="*/ 48 w 58"/>
                    <a:gd name="T3" fmla="*/ 28 h 62"/>
                    <a:gd name="T4" fmla="*/ 57 w 58"/>
                    <a:gd name="T5" fmla="*/ 21 h 62"/>
                    <a:gd name="T6" fmla="*/ 58 w 58"/>
                    <a:gd name="T7" fmla="*/ 20 h 62"/>
                    <a:gd name="T8" fmla="*/ 52 w 58"/>
                    <a:gd name="T9" fmla="*/ 12 h 62"/>
                    <a:gd name="T10" fmla="*/ 41 w 58"/>
                    <a:gd name="T11" fmla="*/ 16 h 62"/>
                    <a:gd name="T12" fmla="*/ 35 w 58"/>
                    <a:gd name="T13" fmla="*/ 13 h 62"/>
                    <a:gd name="T14" fmla="*/ 33 w 58"/>
                    <a:gd name="T15" fmla="*/ 2 h 62"/>
                    <a:gd name="T16" fmla="*/ 24 w 58"/>
                    <a:gd name="T17" fmla="*/ 0 h 62"/>
                    <a:gd name="T18" fmla="*/ 23 w 58"/>
                    <a:gd name="T19" fmla="*/ 2 h 62"/>
                    <a:gd name="T20" fmla="*/ 21 w 58"/>
                    <a:gd name="T21" fmla="*/ 13 h 62"/>
                    <a:gd name="T22" fmla="*/ 15 w 58"/>
                    <a:gd name="T23" fmla="*/ 16 h 62"/>
                    <a:gd name="T24" fmla="*/ 5 w 58"/>
                    <a:gd name="T25" fmla="*/ 12 h 62"/>
                    <a:gd name="T26" fmla="*/ 0 w 58"/>
                    <a:gd name="T27" fmla="*/ 20 h 62"/>
                    <a:gd name="T28" fmla="*/ 8 w 58"/>
                    <a:gd name="T29" fmla="*/ 28 h 62"/>
                    <a:gd name="T30" fmla="*/ 8 w 58"/>
                    <a:gd name="T31" fmla="*/ 32 h 62"/>
                    <a:gd name="T32" fmla="*/ 8 w 58"/>
                    <a:gd name="T33" fmla="*/ 36 h 62"/>
                    <a:gd name="T34" fmla="*/ 1 w 58"/>
                    <a:gd name="T35" fmla="*/ 42 h 62"/>
                    <a:gd name="T36" fmla="*/ 0 w 58"/>
                    <a:gd name="T37" fmla="*/ 43 h 62"/>
                    <a:gd name="T38" fmla="*/ 5 w 58"/>
                    <a:gd name="T39" fmla="*/ 52 h 62"/>
                    <a:gd name="T40" fmla="*/ 15 w 58"/>
                    <a:gd name="T41" fmla="*/ 48 h 62"/>
                    <a:gd name="T42" fmla="*/ 21 w 58"/>
                    <a:gd name="T43" fmla="*/ 51 h 62"/>
                    <a:gd name="T44" fmla="*/ 23 w 58"/>
                    <a:gd name="T45" fmla="*/ 62 h 62"/>
                    <a:gd name="T46" fmla="*/ 33 w 58"/>
                    <a:gd name="T47" fmla="*/ 62 h 62"/>
                    <a:gd name="T48" fmla="*/ 34 w 58"/>
                    <a:gd name="T49" fmla="*/ 61 h 62"/>
                    <a:gd name="T50" fmla="*/ 35 w 58"/>
                    <a:gd name="T51" fmla="*/ 51 h 62"/>
                    <a:gd name="T52" fmla="*/ 41 w 58"/>
                    <a:gd name="T53" fmla="*/ 47 h 62"/>
                    <a:gd name="T54" fmla="*/ 52 w 58"/>
                    <a:gd name="T55" fmla="*/ 51 h 62"/>
                    <a:gd name="T56" fmla="*/ 53 w 58"/>
                    <a:gd name="T57" fmla="*/ 50 h 62"/>
                    <a:gd name="T58" fmla="*/ 57 w 58"/>
                    <a:gd name="T59" fmla="*/ 43 h 62"/>
                    <a:gd name="T60" fmla="*/ 48 w 58"/>
                    <a:gd name="T61" fmla="*/ 36 h 62"/>
                    <a:gd name="T62" fmla="*/ 49 w 58"/>
                    <a:gd name="T63"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 h="62">
                      <a:moveTo>
                        <a:pt x="49" y="32"/>
                      </a:moveTo>
                      <a:cubicBezTo>
                        <a:pt x="49" y="31"/>
                        <a:pt x="49" y="29"/>
                        <a:pt x="48" y="28"/>
                      </a:cubicBezTo>
                      <a:cubicBezTo>
                        <a:pt x="57" y="21"/>
                        <a:pt x="57" y="21"/>
                        <a:pt x="57" y="21"/>
                      </a:cubicBezTo>
                      <a:cubicBezTo>
                        <a:pt x="58" y="20"/>
                        <a:pt x="58" y="20"/>
                        <a:pt x="58" y="20"/>
                      </a:cubicBezTo>
                      <a:cubicBezTo>
                        <a:pt x="52" y="12"/>
                        <a:pt x="52" y="12"/>
                        <a:pt x="52" y="12"/>
                      </a:cubicBezTo>
                      <a:cubicBezTo>
                        <a:pt x="41" y="16"/>
                        <a:pt x="41" y="16"/>
                        <a:pt x="41" y="16"/>
                      </a:cubicBezTo>
                      <a:cubicBezTo>
                        <a:pt x="40" y="15"/>
                        <a:pt x="37" y="13"/>
                        <a:pt x="35" y="13"/>
                      </a:cubicBezTo>
                      <a:cubicBezTo>
                        <a:pt x="33" y="2"/>
                        <a:pt x="33" y="2"/>
                        <a:pt x="33" y="2"/>
                      </a:cubicBezTo>
                      <a:cubicBezTo>
                        <a:pt x="24" y="0"/>
                        <a:pt x="24" y="0"/>
                        <a:pt x="24" y="0"/>
                      </a:cubicBezTo>
                      <a:cubicBezTo>
                        <a:pt x="23" y="2"/>
                        <a:pt x="23" y="2"/>
                        <a:pt x="23" y="2"/>
                      </a:cubicBezTo>
                      <a:cubicBezTo>
                        <a:pt x="21" y="13"/>
                        <a:pt x="21" y="13"/>
                        <a:pt x="21" y="13"/>
                      </a:cubicBezTo>
                      <a:cubicBezTo>
                        <a:pt x="19" y="13"/>
                        <a:pt x="17" y="15"/>
                        <a:pt x="15" y="16"/>
                      </a:cubicBezTo>
                      <a:cubicBezTo>
                        <a:pt x="5" y="12"/>
                        <a:pt x="5" y="12"/>
                        <a:pt x="5" y="12"/>
                      </a:cubicBezTo>
                      <a:cubicBezTo>
                        <a:pt x="0" y="20"/>
                        <a:pt x="0" y="20"/>
                        <a:pt x="0" y="20"/>
                      </a:cubicBezTo>
                      <a:cubicBezTo>
                        <a:pt x="8" y="28"/>
                        <a:pt x="8" y="28"/>
                        <a:pt x="8" y="28"/>
                      </a:cubicBezTo>
                      <a:cubicBezTo>
                        <a:pt x="8" y="29"/>
                        <a:pt x="8" y="30"/>
                        <a:pt x="8" y="32"/>
                      </a:cubicBezTo>
                      <a:cubicBezTo>
                        <a:pt x="8" y="33"/>
                        <a:pt x="8" y="35"/>
                        <a:pt x="8" y="36"/>
                      </a:cubicBezTo>
                      <a:cubicBezTo>
                        <a:pt x="1" y="42"/>
                        <a:pt x="1" y="42"/>
                        <a:pt x="1" y="42"/>
                      </a:cubicBezTo>
                      <a:cubicBezTo>
                        <a:pt x="0" y="43"/>
                        <a:pt x="0" y="43"/>
                        <a:pt x="0" y="43"/>
                      </a:cubicBezTo>
                      <a:cubicBezTo>
                        <a:pt x="5" y="52"/>
                        <a:pt x="5" y="52"/>
                        <a:pt x="5" y="52"/>
                      </a:cubicBezTo>
                      <a:cubicBezTo>
                        <a:pt x="15" y="48"/>
                        <a:pt x="15" y="48"/>
                        <a:pt x="15" y="48"/>
                      </a:cubicBezTo>
                      <a:cubicBezTo>
                        <a:pt x="17" y="49"/>
                        <a:pt x="19" y="50"/>
                        <a:pt x="21" y="51"/>
                      </a:cubicBezTo>
                      <a:cubicBezTo>
                        <a:pt x="23" y="62"/>
                        <a:pt x="23" y="62"/>
                        <a:pt x="23" y="62"/>
                      </a:cubicBezTo>
                      <a:cubicBezTo>
                        <a:pt x="33" y="62"/>
                        <a:pt x="33" y="62"/>
                        <a:pt x="33" y="62"/>
                      </a:cubicBezTo>
                      <a:cubicBezTo>
                        <a:pt x="34" y="61"/>
                        <a:pt x="34" y="61"/>
                        <a:pt x="34" y="61"/>
                      </a:cubicBezTo>
                      <a:cubicBezTo>
                        <a:pt x="35" y="51"/>
                        <a:pt x="35" y="51"/>
                        <a:pt x="35" y="51"/>
                      </a:cubicBezTo>
                      <a:cubicBezTo>
                        <a:pt x="37" y="50"/>
                        <a:pt x="40" y="49"/>
                        <a:pt x="41" y="47"/>
                      </a:cubicBezTo>
                      <a:cubicBezTo>
                        <a:pt x="52" y="51"/>
                        <a:pt x="52" y="51"/>
                        <a:pt x="52" y="51"/>
                      </a:cubicBezTo>
                      <a:cubicBezTo>
                        <a:pt x="53" y="50"/>
                        <a:pt x="53" y="50"/>
                        <a:pt x="53" y="50"/>
                      </a:cubicBezTo>
                      <a:cubicBezTo>
                        <a:pt x="57" y="43"/>
                        <a:pt x="57" y="43"/>
                        <a:pt x="57" y="43"/>
                      </a:cubicBezTo>
                      <a:cubicBezTo>
                        <a:pt x="48" y="36"/>
                        <a:pt x="48" y="36"/>
                        <a:pt x="48" y="36"/>
                      </a:cubicBezTo>
                      <a:cubicBezTo>
                        <a:pt x="49" y="34"/>
                        <a:pt x="49" y="33"/>
                        <a:pt x="49" y="32"/>
                      </a:cubicBezTo>
                      <a:close/>
                    </a:path>
                  </a:pathLst>
                </a:custGeom>
                <a:solidFill>
                  <a:srgbClr val="5383A6"/>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8" name="Freeform 14"/>
                <p:cNvSpPr>
                  <a:spLocks/>
                </p:cNvSpPr>
                <p:nvPr/>
              </p:nvSpPr>
              <p:spPr bwMode="auto">
                <a:xfrm>
                  <a:off x="4191244" y="5699125"/>
                  <a:ext cx="217488" cy="233363"/>
                </a:xfrm>
                <a:custGeom>
                  <a:avLst/>
                  <a:gdLst>
                    <a:gd name="T0" fmla="*/ 49 w 57"/>
                    <a:gd name="T1" fmla="*/ 31 h 61"/>
                    <a:gd name="T2" fmla="*/ 48 w 57"/>
                    <a:gd name="T3" fmla="*/ 27 h 61"/>
                    <a:gd name="T4" fmla="*/ 57 w 57"/>
                    <a:gd name="T5" fmla="*/ 20 h 61"/>
                    <a:gd name="T6" fmla="*/ 52 w 57"/>
                    <a:gd name="T7" fmla="*/ 11 h 61"/>
                    <a:gd name="T8" fmla="*/ 42 w 57"/>
                    <a:gd name="T9" fmla="*/ 15 h 61"/>
                    <a:gd name="T10" fmla="*/ 35 w 57"/>
                    <a:gd name="T11" fmla="*/ 11 h 61"/>
                    <a:gd name="T12" fmla="*/ 33 w 57"/>
                    <a:gd name="T13" fmla="*/ 0 h 61"/>
                    <a:gd name="T14" fmla="*/ 23 w 57"/>
                    <a:gd name="T15" fmla="*/ 0 h 61"/>
                    <a:gd name="T16" fmla="*/ 21 w 57"/>
                    <a:gd name="T17" fmla="*/ 11 h 61"/>
                    <a:gd name="T18" fmla="*/ 15 w 57"/>
                    <a:gd name="T19" fmla="*/ 15 h 61"/>
                    <a:gd name="T20" fmla="*/ 5 w 57"/>
                    <a:gd name="T21" fmla="*/ 11 h 61"/>
                    <a:gd name="T22" fmla="*/ 0 w 57"/>
                    <a:gd name="T23" fmla="*/ 19 h 61"/>
                    <a:gd name="T24" fmla="*/ 8 w 57"/>
                    <a:gd name="T25" fmla="*/ 26 h 61"/>
                    <a:gd name="T26" fmla="*/ 8 w 57"/>
                    <a:gd name="T27" fmla="*/ 31 h 61"/>
                    <a:gd name="T28" fmla="*/ 8 w 57"/>
                    <a:gd name="T29" fmla="*/ 35 h 61"/>
                    <a:gd name="T30" fmla="*/ 0 w 57"/>
                    <a:gd name="T31" fmla="*/ 42 h 61"/>
                    <a:gd name="T32" fmla="*/ 5 w 57"/>
                    <a:gd name="T33" fmla="*/ 51 h 61"/>
                    <a:gd name="T34" fmla="*/ 15 w 57"/>
                    <a:gd name="T35" fmla="*/ 46 h 61"/>
                    <a:gd name="T36" fmla="*/ 21 w 57"/>
                    <a:gd name="T37" fmla="*/ 50 h 61"/>
                    <a:gd name="T38" fmla="*/ 23 w 57"/>
                    <a:gd name="T39" fmla="*/ 61 h 61"/>
                    <a:gd name="T40" fmla="*/ 33 w 57"/>
                    <a:gd name="T41" fmla="*/ 61 h 61"/>
                    <a:gd name="T42" fmla="*/ 35 w 57"/>
                    <a:gd name="T43" fmla="*/ 50 h 61"/>
                    <a:gd name="T44" fmla="*/ 42 w 57"/>
                    <a:gd name="T45" fmla="*/ 46 h 61"/>
                    <a:gd name="T46" fmla="*/ 52 w 57"/>
                    <a:gd name="T47" fmla="*/ 50 h 61"/>
                    <a:gd name="T48" fmla="*/ 57 w 57"/>
                    <a:gd name="T49" fmla="*/ 42 h 61"/>
                    <a:gd name="T50" fmla="*/ 48 w 57"/>
                    <a:gd name="T51" fmla="*/ 35 h 61"/>
                    <a:gd name="T52" fmla="*/ 49 w 57"/>
                    <a:gd name="T53" fmla="*/ 3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7" h="61">
                      <a:moveTo>
                        <a:pt x="49" y="31"/>
                      </a:moveTo>
                      <a:cubicBezTo>
                        <a:pt x="49" y="29"/>
                        <a:pt x="49" y="28"/>
                        <a:pt x="48" y="27"/>
                      </a:cubicBezTo>
                      <a:cubicBezTo>
                        <a:pt x="57" y="20"/>
                        <a:pt x="57" y="20"/>
                        <a:pt x="57" y="20"/>
                      </a:cubicBezTo>
                      <a:cubicBezTo>
                        <a:pt x="52" y="11"/>
                        <a:pt x="52" y="11"/>
                        <a:pt x="52" y="11"/>
                      </a:cubicBezTo>
                      <a:cubicBezTo>
                        <a:pt x="42" y="15"/>
                        <a:pt x="42" y="15"/>
                        <a:pt x="42" y="15"/>
                      </a:cubicBezTo>
                      <a:cubicBezTo>
                        <a:pt x="40" y="13"/>
                        <a:pt x="37" y="12"/>
                        <a:pt x="35" y="11"/>
                      </a:cubicBezTo>
                      <a:cubicBezTo>
                        <a:pt x="33" y="0"/>
                        <a:pt x="33" y="0"/>
                        <a:pt x="33" y="0"/>
                      </a:cubicBezTo>
                      <a:cubicBezTo>
                        <a:pt x="23" y="0"/>
                        <a:pt x="23" y="0"/>
                        <a:pt x="23" y="0"/>
                      </a:cubicBezTo>
                      <a:cubicBezTo>
                        <a:pt x="21" y="11"/>
                        <a:pt x="21" y="11"/>
                        <a:pt x="21" y="11"/>
                      </a:cubicBezTo>
                      <a:cubicBezTo>
                        <a:pt x="19" y="12"/>
                        <a:pt x="17" y="13"/>
                        <a:pt x="15" y="15"/>
                      </a:cubicBezTo>
                      <a:cubicBezTo>
                        <a:pt x="5" y="11"/>
                        <a:pt x="5" y="11"/>
                        <a:pt x="5" y="11"/>
                      </a:cubicBezTo>
                      <a:cubicBezTo>
                        <a:pt x="0" y="19"/>
                        <a:pt x="0" y="19"/>
                        <a:pt x="0" y="19"/>
                      </a:cubicBezTo>
                      <a:cubicBezTo>
                        <a:pt x="8" y="26"/>
                        <a:pt x="8" y="26"/>
                        <a:pt x="8" y="26"/>
                      </a:cubicBezTo>
                      <a:cubicBezTo>
                        <a:pt x="8" y="28"/>
                        <a:pt x="8" y="29"/>
                        <a:pt x="8" y="31"/>
                      </a:cubicBezTo>
                      <a:cubicBezTo>
                        <a:pt x="8" y="32"/>
                        <a:pt x="8" y="33"/>
                        <a:pt x="8" y="35"/>
                      </a:cubicBezTo>
                      <a:cubicBezTo>
                        <a:pt x="0" y="42"/>
                        <a:pt x="0" y="42"/>
                        <a:pt x="0" y="42"/>
                      </a:cubicBezTo>
                      <a:cubicBezTo>
                        <a:pt x="5" y="51"/>
                        <a:pt x="5" y="51"/>
                        <a:pt x="5" y="51"/>
                      </a:cubicBezTo>
                      <a:cubicBezTo>
                        <a:pt x="15" y="46"/>
                        <a:pt x="15" y="46"/>
                        <a:pt x="15" y="46"/>
                      </a:cubicBezTo>
                      <a:cubicBezTo>
                        <a:pt x="17" y="48"/>
                        <a:pt x="19" y="49"/>
                        <a:pt x="21" y="50"/>
                      </a:cubicBezTo>
                      <a:cubicBezTo>
                        <a:pt x="23" y="61"/>
                        <a:pt x="23" y="61"/>
                        <a:pt x="23" y="61"/>
                      </a:cubicBezTo>
                      <a:cubicBezTo>
                        <a:pt x="33" y="61"/>
                        <a:pt x="33" y="61"/>
                        <a:pt x="33" y="61"/>
                      </a:cubicBezTo>
                      <a:cubicBezTo>
                        <a:pt x="35" y="50"/>
                        <a:pt x="35" y="50"/>
                        <a:pt x="35" y="50"/>
                      </a:cubicBezTo>
                      <a:cubicBezTo>
                        <a:pt x="37" y="49"/>
                        <a:pt x="40" y="48"/>
                        <a:pt x="42" y="46"/>
                      </a:cubicBezTo>
                      <a:cubicBezTo>
                        <a:pt x="52" y="50"/>
                        <a:pt x="52" y="50"/>
                        <a:pt x="52" y="50"/>
                      </a:cubicBezTo>
                      <a:cubicBezTo>
                        <a:pt x="57" y="42"/>
                        <a:pt x="57" y="42"/>
                        <a:pt x="57" y="42"/>
                      </a:cubicBezTo>
                      <a:cubicBezTo>
                        <a:pt x="48" y="35"/>
                        <a:pt x="48" y="35"/>
                        <a:pt x="48" y="35"/>
                      </a:cubicBezTo>
                      <a:cubicBezTo>
                        <a:pt x="49" y="33"/>
                        <a:pt x="49" y="32"/>
                        <a:pt x="49" y="31"/>
                      </a:cubicBezTo>
                      <a:close/>
                    </a:path>
                  </a:pathLst>
                </a:custGeom>
                <a:solidFill>
                  <a:srgbClr val="8FB4CE"/>
                </a:solidFill>
                <a:ln w="22225"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36" name="TextBox 35"/>
              <p:cNvSpPr txBox="1"/>
              <p:nvPr/>
            </p:nvSpPr>
            <p:spPr>
              <a:xfrm>
                <a:off x="1589341" y="4457026"/>
                <a:ext cx="1371600" cy="454289"/>
              </a:xfrm>
              <a:prstGeom prst="rect">
                <a:avLst/>
              </a:prstGeom>
              <a:noFill/>
            </p:spPr>
            <p:txBody>
              <a:bodyPr wrap="square" rtlCol="0">
                <a:spAutoFit/>
              </a:bodyPr>
              <a:lstStyle/>
              <a:p>
                <a:r>
                  <a:rPr lang="en-US" dirty="0"/>
                  <a:t>Agent</a:t>
                </a:r>
              </a:p>
            </p:txBody>
          </p:sp>
        </p:grpSp>
        <p:cxnSp>
          <p:nvCxnSpPr>
            <p:cNvPr id="16" name="Connector: Elbow 15"/>
            <p:cNvCxnSpPr>
              <a:cxnSpLocks/>
              <a:stCxn id="44" idx="1"/>
              <a:endCxn id="10" idx="0"/>
            </p:cNvCxnSpPr>
            <p:nvPr/>
          </p:nvCxnSpPr>
          <p:spPr bwMode="auto">
            <a:xfrm rot="10800000" flipV="1">
              <a:off x="6643277" y="2319666"/>
              <a:ext cx="2948062" cy="584477"/>
            </a:xfrm>
            <a:prstGeom prst="bentConnector2">
              <a:avLst/>
            </a:prstGeom>
            <a:solidFill>
              <a:srgbClr val="FDFDFD"/>
            </a:solidFill>
            <a:ln w="28575" cap="flat" cmpd="sng" algn="ctr">
              <a:solidFill>
                <a:srgbClr val="00688F"/>
              </a:solidFill>
              <a:prstDash val="solid"/>
              <a:round/>
              <a:headEnd type="none" w="med" len="med"/>
              <a:tailEnd type="triangle"/>
            </a:ln>
            <a:effectLst/>
            <a:extLst>
              <a:ext uri="{AF507438-7753-43E0-B8FC-AC1667EBCBE1}">
                <a14:hiddenEffects xmlns:a14="http://schemas.microsoft.com/office/drawing/2010/main">
                  <a:effectLst>
                    <a:outerShdw dist="107763" dir="2700000" algn="ctr" rotWithShape="0">
                      <a:schemeClr val="bg2"/>
                    </a:outerShdw>
                  </a:effectLst>
                </a14:hiddenEffects>
              </a:ext>
            </a:extLst>
          </p:spPr>
        </p:cxnSp>
        <p:cxnSp>
          <p:nvCxnSpPr>
            <p:cNvPr id="17" name="Connector: Elbow 16"/>
            <p:cNvCxnSpPr>
              <a:cxnSpLocks/>
              <a:stCxn id="34" idx="1"/>
              <a:endCxn id="10" idx="2"/>
            </p:cNvCxnSpPr>
            <p:nvPr/>
          </p:nvCxnSpPr>
          <p:spPr bwMode="auto">
            <a:xfrm rot="10800000">
              <a:off x="6643277" y="4573925"/>
              <a:ext cx="2948062" cy="565143"/>
            </a:xfrm>
            <a:prstGeom prst="bentConnector2">
              <a:avLst/>
            </a:prstGeom>
            <a:solidFill>
              <a:srgbClr val="FDFDFD"/>
            </a:solidFill>
            <a:ln w="28575" cap="flat" cmpd="sng" algn="ctr">
              <a:solidFill>
                <a:srgbClr val="00688F"/>
              </a:solidFill>
              <a:prstDash val="solid"/>
              <a:round/>
              <a:headEnd type="none" w="med" len="med"/>
              <a:tailEnd type="triangle"/>
            </a:ln>
            <a:effectLst/>
            <a:extLst>
              <a:ext uri="{AF507438-7753-43E0-B8FC-AC1667EBCBE1}">
                <a14:hiddenEffects xmlns:a14="http://schemas.microsoft.com/office/drawing/2010/main">
                  <a:effectLst>
                    <a:outerShdw dist="107763" dir="2700000" algn="ctr" rotWithShape="0">
                      <a:schemeClr val="bg2"/>
                    </a:outerShdw>
                  </a:effectLst>
                </a14:hiddenEffects>
              </a:ext>
            </a:extLst>
          </p:spPr>
        </p:cxnSp>
        <p:cxnSp>
          <p:nvCxnSpPr>
            <p:cNvPr id="18" name="Straight Arrow Connector 17"/>
            <p:cNvCxnSpPr>
              <a:cxnSpLocks/>
              <a:stCxn id="39" idx="1"/>
              <a:endCxn id="10" idx="3"/>
            </p:cNvCxnSpPr>
            <p:nvPr/>
          </p:nvCxnSpPr>
          <p:spPr bwMode="auto">
            <a:xfrm flipH="1">
              <a:off x="7725542" y="3731730"/>
              <a:ext cx="1865797" cy="7304"/>
            </a:xfrm>
            <a:prstGeom prst="straightConnector1">
              <a:avLst/>
            </a:prstGeom>
            <a:solidFill>
              <a:srgbClr val="FDFDFD"/>
            </a:solidFill>
            <a:ln w="28575" cap="flat" cmpd="sng" algn="ctr">
              <a:solidFill>
                <a:srgbClr val="00688F"/>
              </a:solidFill>
              <a:prstDash val="solid"/>
              <a:round/>
              <a:headEnd type="none" w="med" len="med"/>
              <a:tailEnd type="triangle"/>
            </a:ln>
            <a:effectLst/>
            <a:extLst>
              <a:ext uri="{AF507438-7753-43E0-B8FC-AC1667EBCBE1}">
                <a14:hiddenEffects xmlns:a14="http://schemas.microsoft.com/office/drawing/2010/main">
                  <a:effectLst>
                    <a:outerShdw dist="107763" dir="2700000" algn="ctr" rotWithShape="0">
                      <a:schemeClr val="bg2"/>
                    </a:outerShdw>
                  </a:effectLst>
                </a14:hiddenEffects>
              </a:ext>
            </a:extLst>
          </p:spPr>
        </p:cxnSp>
        <p:sp>
          <p:nvSpPr>
            <p:cNvPr id="19" name="TextBox 18"/>
            <p:cNvSpPr txBox="1"/>
            <p:nvPr/>
          </p:nvSpPr>
          <p:spPr>
            <a:xfrm>
              <a:off x="6693679" y="1816678"/>
              <a:ext cx="2805175" cy="523220"/>
            </a:xfrm>
            <a:prstGeom prst="rect">
              <a:avLst/>
            </a:prstGeom>
            <a:noFill/>
          </p:spPr>
          <p:txBody>
            <a:bodyPr wrap="square" rtlCol="0">
              <a:spAutoFit/>
            </a:bodyPr>
            <a:lstStyle/>
            <a:p>
              <a:r>
                <a:rPr lang="en-US" sz="1400" dirty="0">
                  <a:solidFill>
                    <a:srgbClr val="00B0F0"/>
                  </a:solidFill>
                </a:rPr>
                <a:t>JMS (7916)</a:t>
              </a:r>
              <a:r>
                <a:rPr lang="en-US" sz="1400" dirty="0"/>
                <a:t>,</a:t>
              </a:r>
              <a:r>
                <a:rPr lang="en-US" sz="1400" dirty="0">
                  <a:solidFill>
                    <a:srgbClr val="00B0F0"/>
                  </a:solidFill>
                </a:rPr>
                <a:t> </a:t>
              </a:r>
              <a:r>
                <a:rPr lang="en-US" sz="1400" dirty="0">
                  <a:solidFill>
                    <a:srgbClr val="C00000"/>
                  </a:solidFill>
                </a:rPr>
                <a:t>HTTP proxy (20008)</a:t>
              </a:r>
              <a:r>
                <a:rPr lang="en-US" sz="1400" dirty="0"/>
                <a:t>,</a:t>
              </a:r>
              <a:r>
                <a:rPr lang="en-US" sz="1400" dirty="0">
                  <a:solidFill>
                    <a:srgbClr val="C00000"/>
                  </a:solidFill>
                </a:rPr>
                <a:t> </a:t>
              </a:r>
              <a:r>
                <a:rPr lang="en-US" sz="1400" dirty="0">
                  <a:solidFill>
                    <a:srgbClr val="0070C0"/>
                  </a:solidFill>
                </a:rPr>
                <a:t>Artifact caching (20081)</a:t>
              </a:r>
            </a:p>
          </p:txBody>
        </p:sp>
        <p:sp>
          <p:nvSpPr>
            <p:cNvPr id="20" name="TextBox 19"/>
            <p:cNvSpPr txBox="1"/>
            <p:nvPr/>
          </p:nvSpPr>
          <p:spPr>
            <a:xfrm>
              <a:off x="7919855" y="3445425"/>
              <a:ext cx="2133600" cy="307777"/>
            </a:xfrm>
            <a:prstGeom prst="rect">
              <a:avLst/>
            </a:prstGeom>
            <a:noFill/>
          </p:spPr>
          <p:txBody>
            <a:bodyPr wrap="square" rtlCol="0">
              <a:spAutoFit/>
            </a:bodyPr>
            <a:lstStyle/>
            <a:p>
              <a:r>
                <a:rPr lang="en-US" sz="1400" dirty="0">
                  <a:solidFill>
                    <a:srgbClr val="00B0F0"/>
                  </a:solidFill>
                </a:rPr>
                <a:t>7916</a:t>
              </a:r>
              <a:r>
                <a:rPr lang="en-US" sz="1400" dirty="0"/>
                <a:t>, </a:t>
              </a:r>
              <a:r>
                <a:rPr lang="en-US" sz="1400" dirty="0">
                  <a:solidFill>
                    <a:srgbClr val="C00000"/>
                  </a:solidFill>
                </a:rPr>
                <a:t>20008</a:t>
              </a:r>
              <a:r>
                <a:rPr lang="en-US" sz="1400" dirty="0"/>
                <a:t>, </a:t>
              </a:r>
              <a:r>
                <a:rPr lang="en-US" sz="1400" dirty="0">
                  <a:solidFill>
                    <a:srgbClr val="0070C0"/>
                  </a:solidFill>
                </a:rPr>
                <a:t>20081</a:t>
              </a:r>
            </a:p>
          </p:txBody>
        </p:sp>
        <p:sp>
          <p:nvSpPr>
            <p:cNvPr id="21" name="TextBox 20"/>
            <p:cNvSpPr txBox="1"/>
            <p:nvPr/>
          </p:nvSpPr>
          <p:spPr>
            <a:xfrm>
              <a:off x="6991412" y="4860010"/>
              <a:ext cx="2133600" cy="307777"/>
            </a:xfrm>
            <a:prstGeom prst="rect">
              <a:avLst/>
            </a:prstGeom>
            <a:noFill/>
          </p:spPr>
          <p:txBody>
            <a:bodyPr wrap="square" rtlCol="0">
              <a:spAutoFit/>
            </a:bodyPr>
            <a:lstStyle/>
            <a:p>
              <a:r>
                <a:rPr lang="en-US" sz="1400" dirty="0">
                  <a:solidFill>
                    <a:srgbClr val="00B0F0"/>
                  </a:solidFill>
                </a:rPr>
                <a:t>7916</a:t>
              </a:r>
              <a:r>
                <a:rPr lang="en-US" sz="1400" dirty="0"/>
                <a:t>, </a:t>
              </a:r>
              <a:r>
                <a:rPr lang="en-US" sz="1400" dirty="0">
                  <a:solidFill>
                    <a:srgbClr val="C00000"/>
                  </a:solidFill>
                </a:rPr>
                <a:t>20008</a:t>
              </a:r>
              <a:r>
                <a:rPr lang="en-US" sz="1400" dirty="0"/>
                <a:t>, </a:t>
              </a:r>
              <a:r>
                <a:rPr lang="en-US" sz="1400" dirty="0">
                  <a:solidFill>
                    <a:srgbClr val="0070C0"/>
                  </a:solidFill>
                </a:rPr>
                <a:t>20081</a:t>
              </a:r>
            </a:p>
          </p:txBody>
        </p:sp>
      </p:grpSp>
      <p:sp>
        <p:nvSpPr>
          <p:cNvPr id="23" name="Rectangle: Rounded Corners 22"/>
          <p:cNvSpPr/>
          <p:nvPr/>
        </p:nvSpPr>
        <p:spPr bwMode="auto">
          <a:xfrm>
            <a:off x="381485" y="1214820"/>
            <a:ext cx="3889985" cy="4876800"/>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chemeClr val="tx1"/>
              </a:solidFill>
              <a:latin typeface="Arial" panose="020B0604020202020204" pitchFamily="34" charset="0"/>
            </a:endParaRPr>
          </a:p>
        </p:txBody>
      </p:sp>
      <p:sp>
        <p:nvSpPr>
          <p:cNvPr id="52" name="TextBox 51"/>
          <p:cNvSpPr txBox="1"/>
          <p:nvPr/>
        </p:nvSpPr>
        <p:spPr>
          <a:xfrm>
            <a:off x="1447800" y="1236383"/>
            <a:ext cx="1761572" cy="369332"/>
          </a:xfrm>
          <a:prstGeom prst="rect">
            <a:avLst/>
          </a:prstGeom>
          <a:noFill/>
        </p:spPr>
        <p:txBody>
          <a:bodyPr wrap="square" rtlCol="0">
            <a:spAutoFit/>
          </a:bodyPr>
          <a:lstStyle/>
          <a:p>
            <a:r>
              <a:rPr lang="en-US" dirty="0"/>
              <a:t>Network A</a:t>
            </a:r>
          </a:p>
        </p:txBody>
      </p:sp>
      <p:grpSp>
        <p:nvGrpSpPr>
          <p:cNvPr id="4" name="Group 3"/>
          <p:cNvGrpSpPr/>
          <p:nvPr/>
        </p:nvGrpSpPr>
        <p:grpSpPr>
          <a:xfrm>
            <a:off x="2618370" y="2904144"/>
            <a:ext cx="5108760" cy="1669780"/>
            <a:chOff x="2616782" y="2904144"/>
            <a:chExt cx="5108760" cy="1669780"/>
          </a:xfrm>
        </p:grpSpPr>
        <p:sp>
          <p:nvSpPr>
            <p:cNvPr id="8" name="TextBox 7"/>
            <p:cNvSpPr txBox="1"/>
            <p:nvPr/>
          </p:nvSpPr>
          <p:spPr>
            <a:xfrm>
              <a:off x="2894012" y="3124200"/>
              <a:ext cx="1438827" cy="307777"/>
            </a:xfrm>
            <a:prstGeom prst="rect">
              <a:avLst/>
            </a:prstGeom>
            <a:noFill/>
          </p:spPr>
          <p:txBody>
            <a:bodyPr wrap="square" rtlCol="0">
              <a:spAutoFit/>
            </a:bodyPr>
            <a:lstStyle/>
            <a:p>
              <a:pPr algn="ctr"/>
              <a:r>
                <a:rPr lang="en-US" sz="1400" dirty="0">
                  <a:solidFill>
                    <a:schemeClr val="tx2">
                      <a:lumMod val="50000"/>
                    </a:schemeClr>
                  </a:solidFill>
                </a:rPr>
                <a:t>JMS (7918)</a:t>
              </a:r>
            </a:p>
          </p:txBody>
        </p:sp>
        <p:sp>
          <p:nvSpPr>
            <p:cNvPr id="9" name="TextBox 8"/>
            <p:cNvSpPr txBox="1"/>
            <p:nvPr/>
          </p:nvSpPr>
          <p:spPr>
            <a:xfrm>
              <a:off x="2616782" y="3592516"/>
              <a:ext cx="1945270" cy="523220"/>
            </a:xfrm>
            <a:prstGeom prst="rect">
              <a:avLst/>
            </a:prstGeom>
            <a:noFill/>
          </p:spPr>
          <p:txBody>
            <a:bodyPr wrap="square" rtlCol="0">
              <a:spAutoFit/>
            </a:bodyPr>
            <a:lstStyle/>
            <a:p>
              <a:pPr algn="ctr"/>
              <a:r>
                <a:rPr lang="en-US" sz="1400" dirty="0">
                  <a:solidFill>
                    <a:srgbClr val="7030A0"/>
                  </a:solidFill>
                </a:rPr>
                <a:t>HTTP(S) </a:t>
              </a:r>
            </a:p>
            <a:p>
              <a:pPr algn="ctr"/>
              <a:r>
                <a:rPr lang="en-US" sz="1400" dirty="0">
                  <a:solidFill>
                    <a:srgbClr val="7030A0"/>
                  </a:solidFill>
                </a:rPr>
                <a:t>(8080, 8443)</a:t>
              </a:r>
            </a:p>
          </p:txBody>
        </p:sp>
        <p:sp>
          <p:nvSpPr>
            <p:cNvPr id="10" name="Rectangle: Rounded Corners 9"/>
            <p:cNvSpPr/>
            <p:nvPr/>
          </p:nvSpPr>
          <p:spPr bwMode="auto">
            <a:xfrm>
              <a:off x="5561012" y="2904144"/>
              <a:ext cx="2164530" cy="1669780"/>
            </a:xfrm>
            <a:prstGeom prst="roundRect">
              <a:avLst/>
            </a:prstGeom>
            <a:solidFill>
              <a:schemeClr val="accent5">
                <a:lumMod val="20000"/>
                <a:lumOff val="80000"/>
              </a:schemeClr>
            </a:solid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chemeClr val="tx1"/>
                </a:solidFill>
                <a:latin typeface="Arial" panose="020B0604020202020204" pitchFamily="34" charset="0"/>
              </a:endParaRPr>
            </a:p>
          </p:txBody>
        </p:sp>
        <p:cxnSp>
          <p:nvCxnSpPr>
            <p:cNvPr id="14" name="Straight Arrow Connector 13"/>
            <p:cNvCxnSpPr>
              <a:cxnSpLocks/>
            </p:cNvCxnSpPr>
            <p:nvPr/>
          </p:nvCxnSpPr>
          <p:spPr bwMode="auto">
            <a:xfrm flipH="1">
              <a:off x="2837330" y="3465556"/>
              <a:ext cx="2723682" cy="1343"/>
            </a:xfrm>
            <a:prstGeom prst="straightConnector1">
              <a:avLst/>
            </a:prstGeom>
            <a:solidFill>
              <a:srgbClr val="FDFDFD"/>
            </a:solidFill>
            <a:ln w="28575" cap="flat" cmpd="sng" algn="ctr">
              <a:solidFill>
                <a:srgbClr val="00688F"/>
              </a:solidFill>
              <a:prstDash val="solid"/>
              <a:round/>
              <a:headEnd type="none" w="med" len="med"/>
              <a:tailEnd type="triangle"/>
            </a:ln>
            <a:effectLst/>
            <a:extLst>
              <a:ext uri="{AF507438-7753-43E0-B8FC-AC1667EBCBE1}">
                <a14:hiddenEffects xmlns:a14="http://schemas.microsoft.com/office/drawing/2010/main">
                  <a:effectLst>
                    <a:outerShdw dist="107763" dir="2700000" algn="ctr" rotWithShape="0">
                      <a:schemeClr val="bg2"/>
                    </a:outerShdw>
                  </a:effectLst>
                </a14:hiddenEffects>
              </a:ext>
            </a:extLst>
          </p:spPr>
        </p:cxnSp>
        <p:sp>
          <p:nvSpPr>
            <p:cNvPr id="15" name="TextBox 14"/>
            <p:cNvSpPr txBox="1"/>
            <p:nvPr/>
          </p:nvSpPr>
          <p:spPr>
            <a:xfrm>
              <a:off x="5896375" y="3337526"/>
              <a:ext cx="1447800" cy="400110"/>
            </a:xfrm>
            <a:prstGeom prst="rect">
              <a:avLst/>
            </a:prstGeom>
            <a:noFill/>
          </p:spPr>
          <p:txBody>
            <a:bodyPr wrap="square" rtlCol="0">
              <a:spAutoFit/>
            </a:bodyPr>
            <a:lstStyle/>
            <a:p>
              <a:pPr algn="ctr"/>
              <a:r>
                <a:rPr lang="en-US" sz="2000" dirty="0"/>
                <a:t>Agent Relay</a:t>
              </a:r>
            </a:p>
          </p:txBody>
        </p:sp>
        <p:cxnSp>
          <p:nvCxnSpPr>
            <p:cNvPr id="54" name="Straight Arrow Connector 53"/>
            <p:cNvCxnSpPr>
              <a:cxnSpLocks/>
            </p:cNvCxnSpPr>
            <p:nvPr/>
          </p:nvCxnSpPr>
          <p:spPr bwMode="auto">
            <a:xfrm>
              <a:off x="2837330" y="4180819"/>
              <a:ext cx="2723682" cy="10181"/>
            </a:xfrm>
            <a:prstGeom prst="straightConnector1">
              <a:avLst/>
            </a:prstGeom>
            <a:solidFill>
              <a:srgbClr val="FDFDFD"/>
            </a:solidFill>
            <a:ln w="28575" cap="flat" cmpd="sng" algn="ctr">
              <a:solidFill>
                <a:srgbClr val="00688F"/>
              </a:solidFill>
              <a:prstDash val="solid"/>
              <a:round/>
              <a:headEnd type="triangle"/>
              <a:tailEnd type="triangle"/>
            </a:ln>
            <a:effectLst/>
            <a:extLst>
              <a:ext uri="{AF507438-7753-43E0-B8FC-AC1667EBCBE1}">
                <a14:hiddenEffects xmlns:a14="http://schemas.microsoft.com/office/drawing/2010/main">
                  <a:effectLst>
                    <a:outerShdw dist="107763" dir="2700000" algn="ctr" rotWithShape="0">
                      <a:schemeClr val="bg2"/>
                    </a:outerShdw>
                  </a:effectLst>
                </a14:hiddenEffects>
              </a:ext>
            </a:extLst>
          </p:spPr>
        </p:cxnSp>
      </p:grpSp>
      <p:grpSp>
        <p:nvGrpSpPr>
          <p:cNvPr id="3" name="Group 2"/>
          <p:cNvGrpSpPr/>
          <p:nvPr/>
        </p:nvGrpSpPr>
        <p:grpSpPr>
          <a:xfrm>
            <a:off x="4334428" y="1214820"/>
            <a:ext cx="7552773" cy="5255434"/>
            <a:chOff x="4332839" y="1214820"/>
            <a:chExt cx="7552773" cy="5255434"/>
          </a:xfrm>
        </p:grpSpPr>
        <p:sp>
          <p:nvSpPr>
            <p:cNvPr id="24" name="Rectangle: Rounded Corners 23"/>
            <p:cNvSpPr/>
            <p:nvPr/>
          </p:nvSpPr>
          <p:spPr bwMode="auto">
            <a:xfrm>
              <a:off x="5338915" y="1214820"/>
              <a:ext cx="6546697" cy="4876800"/>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chemeClr val="tx1"/>
                </a:solidFill>
                <a:latin typeface="Arial" panose="020B0604020202020204" pitchFamily="34" charset="0"/>
              </a:endParaRPr>
            </a:p>
          </p:txBody>
        </p:sp>
        <p:sp>
          <p:nvSpPr>
            <p:cNvPr id="26" name="TextBox 25"/>
            <p:cNvSpPr txBox="1"/>
            <p:nvPr/>
          </p:nvSpPr>
          <p:spPr>
            <a:xfrm>
              <a:off x="4332839" y="6070144"/>
              <a:ext cx="1115096" cy="400110"/>
            </a:xfrm>
            <a:prstGeom prst="rect">
              <a:avLst/>
            </a:prstGeom>
            <a:noFill/>
          </p:spPr>
          <p:txBody>
            <a:bodyPr wrap="square" rtlCol="0">
              <a:spAutoFit/>
            </a:bodyPr>
            <a:lstStyle/>
            <a:p>
              <a:r>
                <a:rPr lang="en-US" sz="2000" dirty="0"/>
                <a:t>Firewall</a:t>
              </a:r>
            </a:p>
          </p:txBody>
        </p:sp>
        <p:sp>
          <p:nvSpPr>
            <p:cNvPr id="53" name="TextBox 52"/>
            <p:cNvSpPr txBox="1"/>
            <p:nvPr/>
          </p:nvSpPr>
          <p:spPr>
            <a:xfrm>
              <a:off x="7693960" y="1236383"/>
              <a:ext cx="1761572" cy="369332"/>
            </a:xfrm>
            <a:prstGeom prst="rect">
              <a:avLst/>
            </a:prstGeom>
            <a:noFill/>
          </p:spPr>
          <p:txBody>
            <a:bodyPr wrap="square" rtlCol="0">
              <a:spAutoFit/>
            </a:bodyPr>
            <a:lstStyle/>
            <a:p>
              <a:r>
                <a:rPr lang="en-US" dirty="0"/>
                <a:t>Network B</a:t>
              </a:r>
            </a:p>
          </p:txBody>
        </p:sp>
        <p:pic>
          <p:nvPicPr>
            <p:cNvPr id="58" name="Picture 6" descr="C:\!!!!Clip_art\!!!Large_Emf_collection\Firewall_vertical_4XL_145pc.em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31357" y="1294799"/>
              <a:ext cx="450000" cy="472500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031523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2000" b="1" dirty="0">
                <a:solidFill>
                  <a:srgbClr val="00649D"/>
                </a:solidFill>
                <a:latin typeface="Arial" panose="020B0604020202020204" pitchFamily="34" charset="0"/>
                <a:cs typeface="Arial" panose="020B0604020202020204" pitchFamily="34" charset="0"/>
              </a:rPr>
              <a:t>Agent relays coordinate communication between agents and the server –JMS &amp; Web</a:t>
            </a:r>
            <a:endParaRPr lang="en-IN" sz="2000" dirty="0"/>
          </a:p>
        </p:txBody>
      </p:sp>
      <p:sp>
        <p:nvSpPr>
          <p:cNvPr id="3" name="Slide Number Placeholder 2"/>
          <p:cNvSpPr>
            <a:spLocks noGrp="1"/>
          </p:cNvSpPr>
          <p:nvPr>
            <p:ph type="sldNum" sz="quarter" idx="4"/>
          </p:nvPr>
        </p:nvSpPr>
        <p:spPr/>
        <p:txBody>
          <a:bodyPr/>
          <a:lstStyle/>
          <a:p>
            <a:fld id="{039C7415-12ED-1F44-BE03-24001F31E4F6}" type="slidenum">
              <a:rPr lang="en-US" smtClean="0"/>
              <a:pPr/>
              <a:t>7</a:t>
            </a:fld>
            <a:endParaRPr lang="en-US"/>
          </a:p>
        </p:txBody>
      </p:sp>
      <p:pic>
        <p:nvPicPr>
          <p:cNvPr id="4" name="Picture 3"/>
          <p:cNvPicPr>
            <a:picLocks noChangeAspect="1"/>
          </p:cNvPicPr>
          <p:nvPr/>
        </p:nvPicPr>
        <p:blipFill>
          <a:blip r:embed="rId3"/>
          <a:stretch>
            <a:fillRect/>
          </a:stretch>
        </p:blipFill>
        <p:spPr>
          <a:xfrm>
            <a:off x="3581400" y="703279"/>
            <a:ext cx="6145306" cy="5803900"/>
          </a:xfrm>
          <a:prstGeom prst="rect">
            <a:avLst/>
          </a:prstGeom>
        </p:spPr>
      </p:pic>
    </p:spTree>
    <p:extLst>
      <p:ext uri="{BB962C8B-B14F-4D97-AF65-F5344CB8AC3E}">
        <p14:creationId xmlns:p14="http://schemas.microsoft.com/office/powerpoint/2010/main" val="984815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Metadata/metadata.xml><?xml version="1.0" encoding="utf-8"?>
<metadata xmlns:m="http://www.titus.com/ns/hcl" id="c7ffe482-34c8-42b0-b6c4-351a5eb40ca3">
  <m:HCLClassification value="HCL_Cla5s_C0nf1dent1al">
    <alt>HCLClassification=HCL_Cla5s_C0nf1dent1al</alt>
  </m:HCLClassification>
</metadata>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990899C1879424C971D457B81F75BDD" ma:contentTypeVersion="13" ma:contentTypeDescription="Create a new document." ma:contentTypeScope="" ma:versionID="5817f7db6ca574c5d2740c200e0fe1ae">
  <xsd:schema xmlns:xsd="http://www.w3.org/2001/XMLSchema" xmlns:xs="http://www.w3.org/2001/XMLSchema" xmlns:p="http://schemas.microsoft.com/office/2006/metadata/properties" xmlns:ns2="95de2b52-a033-41bc-8e79-11368e9c542d" xmlns:ns3="c936785c-3207-4d7a-8b5b-15d74cf33123" targetNamespace="http://schemas.microsoft.com/office/2006/metadata/properties" ma:root="true" ma:fieldsID="8b8f604680a4553b575b7952fd1165ed" ns2:_="" ns3:_="">
    <xsd:import namespace="95de2b52-a033-41bc-8e79-11368e9c542d"/>
    <xsd:import namespace="c936785c-3207-4d7a-8b5b-15d74cf3312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EventHashCode" minOccurs="0"/>
                <xsd:element ref="ns2:MediaServiceGenerationTim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de2b52-a033-41bc-8e79-11368e9c54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Location" ma:index="14" nillable="true" ma:displayName="MediaServiceLoca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936785c-3207-4d7a-8b5b-15d74cf3312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570A81E-E158-46CF-80F4-B065FFD35B96}"/>
</file>

<file path=customXml/itemProps2.xml><?xml version="1.0" encoding="utf-8"?>
<ds:datastoreItem xmlns:ds="http://schemas.openxmlformats.org/officeDocument/2006/customXml" ds:itemID="{035D5D35-64BC-4E26-9C69-D769D5C948D5}"/>
</file>

<file path=customXml/itemProps3.xml><?xml version="1.0" encoding="utf-8"?>
<ds:datastoreItem xmlns:ds="http://schemas.openxmlformats.org/officeDocument/2006/customXml" ds:itemID="{D85C480F-F2E7-4AD5-A93F-D00977993954}"/>
</file>

<file path=docProps/app.xml><?xml version="1.0" encoding="utf-8"?>
<Properties xmlns="http://schemas.openxmlformats.org/officeDocument/2006/extended-properties" xmlns:vt="http://schemas.openxmlformats.org/officeDocument/2006/docPropsVTypes">
  <TotalTime>61</TotalTime>
  <Words>1053</Words>
  <Application>Microsoft Office PowerPoint</Application>
  <PresentationFormat>Widescreen</PresentationFormat>
  <Paragraphs>113</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Gotham Book</vt:lpstr>
      <vt:lpstr>Office Theme</vt:lpstr>
      <vt:lpstr>An agent is a lightweight process that usually runs on a deployment-target host </vt:lpstr>
      <vt:lpstr>Agents are installed with installation scripts</vt:lpstr>
      <vt:lpstr>Agents open direct connections to the server</vt:lpstr>
      <vt:lpstr>An agent consists of a worker process and a monitor process</vt:lpstr>
      <vt:lpstr>Many agent features are managed from Launch</vt:lpstr>
      <vt:lpstr>Agent relays coordinate communication between agents and the server –JMS Agents</vt:lpstr>
      <vt:lpstr>Agent relays coordinate communication between agents and the server –JMS &amp; Web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agent is a lightweight process that usually runs on a deployment-target host </dc:title>
  <dc:creator>Srinivasarao Jalasutram</dc:creator>
  <cp:lastModifiedBy>Srinivasarao Jalasutram</cp:lastModifiedBy>
  <cp:revision>21</cp:revision>
  <dcterms:created xsi:type="dcterms:W3CDTF">2022-03-30T06:46:30Z</dcterms:created>
  <dcterms:modified xsi:type="dcterms:W3CDTF">2022-06-26T15:17:59Z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0x0101005990899C1879424C971D457B81F75BDD</vt:lpwstr>
  </property>
  <property fmtid="{D5CDD505-2E9C-101B-9397-08002B2CF9AE}" pid="3" name="HCLClassification">
    <vt:lpwstr>HCL_Cla5s_C0nf1dent1al</vt:lpwstr>
  </property>
  <property fmtid="{D5CDD505-2E9C-101B-9397-08002B2CF9AE}" pid="4" name="TitusGUID">
    <vt:lpwstr>c7ffe482-34c8-42b0-b6c4-351a5eb40ca3</vt:lpwstr>
  </property>
</Properties>
</file>