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12"/>
  </p:notesMasterIdLst>
  <p:sldIdLst>
    <p:sldId id="534" r:id="rId4"/>
    <p:sldId id="469" r:id="rId5"/>
    <p:sldId id="520" r:id="rId6"/>
    <p:sldId id="521" r:id="rId7"/>
    <p:sldId id="514" r:id="rId8"/>
    <p:sldId id="471" r:id="rId9"/>
    <p:sldId id="472" r:id="rId10"/>
    <p:sldId id="5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91" autoAdjust="0"/>
  </p:normalViewPr>
  <p:slideViewPr>
    <p:cSldViewPr snapToGrid="0">
      <p:cViewPr varScale="1">
        <p:scale>
          <a:sx n="71" d="100"/>
          <a:sy n="71" d="100"/>
        </p:scale>
        <p:origin x="11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C164-4D9A-4319-B212-3873D4AD767F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E793-3951-4600-AC6B-88B60A4B94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Snapshots Ensures higher quality by guaranteeing the correct versions of related components are deployed together </a:t>
            </a:r>
          </a:p>
          <a:p>
            <a:pPr>
              <a:defRPr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Fast, consistent and repeatable</a:t>
            </a:r>
          </a:p>
          <a:p>
            <a:pPr>
              <a:buFontTx/>
              <a:buChar char="•"/>
              <a:defRPr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Same  snapshot can be   reused across environments </a:t>
            </a:r>
          </a:p>
          <a:p>
            <a:pPr>
              <a:buFontTx/>
              <a:buChar char="•"/>
              <a:defRPr/>
            </a:pP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When managing environments and moving applications through them, consistency is what you want. </a:t>
            </a:r>
          </a:p>
          <a:p>
            <a:pPr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lvl="1">
              <a:defRPr/>
            </a:pPr>
            <a:r>
              <a:rPr lang="en-US" altLang="en-US" dirty="0">
                <a:latin typeface="Arial" pitchFamily="34" charset="0"/>
                <a:ea typeface="Arial" pitchFamily="34" charset="0"/>
                <a:cs typeface="Arial" pitchFamily="34" charset="0"/>
              </a:rPr>
              <a:t>Snapshots   are </a:t>
            </a:r>
            <a:r>
              <a:rPr lang="ja-JP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known good version</a:t>
            </a:r>
            <a:r>
              <a:rPr lang="ja-JP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the application to deploy to later environments</a:t>
            </a:r>
          </a:p>
          <a:p>
            <a:pPr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alt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E9875-B44E-4646-9E35-56624D34DD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-128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3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Snapshots are models that you create before you deploy the application. A snapshot specifies the exact version for each component in the application. When a snapshot is created, information is gathered about the application, including the component versions, for an environment. 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Typically, the snapshot is generated in an environment that has no approval gates. This kind of environment is called an uncontrolled environment.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185233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use snapshots to ensure the same exact deployment happens from one environment to another. If you have several components, selecting a version for each one, each time, could introduce errors. A snapshot is a single deployable item that you can push from environment to environment. After all the appropriate stages and approvals for a snapshot are complete, the snapshot is pushed to production.</a:t>
            </a:r>
          </a:p>
          <a:p>
            <a:pPr defTabSz="1174883">
              <a:lnSpc>
                <a:spcPct val="80000"/>
              </a:lnSpc>
              <a:defRPr/>
            </a:pP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292170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create a snapshot, you choose the component versions and processes to include in the snapshot.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418540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preview an application snapshot before you deploy it to see the upcoming changes in resources and properties.</a:t>
            </a: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294765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have a snapshot, you select both the environment to deploy to and the process to use for the deployment.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252598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deployment looks the same as the original deployment each time the snapshot is used.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245053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inventory is immediately updated and can be viewed alongside of other environments in the application.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ED49-6B14-47B2-ADE8-B409E50FE39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6572250" cy="450909"/>
          </a:xfrm>
          <a:prstGeom prst="rect">
            <a:avLst/>
          </a:prstGeom>
          <a:noFill/>
        </p:spPr>
        <p:txBody>
          <a:bodyPr/>
          <a:lstStyle>
            <a:lvl1pPr algn="l" defTabSz="862176" eaLnBrk="0" hangingPunct="0">
              <a:spcBef>
                <a:spcPct val="30000"/>
              </a:spcBef>
              <a:defRPr sz="15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1193782" indent="-459147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836588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2571223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3305859" indent="-367318" algn="l" defTabSz="862176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040494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4775128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5509763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6244399" indent="-367318" defTabSz="862176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0" algn="l" defTabSz="8621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Design Software Deployment and Deploy Applications with IBM UrbanCode Deploy</a:t>
            </a:r>
          </a:p>
        </p:txBody>
      </p:sp>
    </p:spTree>
    <p:extLst>
      <p:ext uri="{BB962C8B-B14F-4D97-AF65-F5344CB8AC3E}">
        <p14:creationId xmlns:p14="http://schemas.microsoft.com/office/powerpoint/2010/main" val="106634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2541-49C8-4EB3-A0A2-D49C8C82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AA6D3-BFCB-4336-AB03-7D21A019E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9FAC-3741-4D5A-A7A4-7B5D777C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1BF5-1C5E-4E20-834B-03DBBF7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1092-A621-427A-9EA1-52739224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464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3226-2B6C-4956-AE38-A9C3230F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703F3-61B2-4DEB-B3F6-BD8F7AE5D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174D-7557-4261-8CF3-A52940F9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D2A9-33DD-4941-B3F0-3521F43F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FA2C-B377-4DD9-B299-63AB343F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9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4C1E8-BE5B-4220-A4EE-24F59C24B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4186B-E51F-49FE-A581-7890919B5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05BA7-BFE2-4F22-A18D-A6A78BC0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26FD-7838-4024-9AA3-1346F74C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77B3-ADAC-4A7C-A7FE-60E3D808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08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046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6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94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67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565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7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1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694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B421-F47F-4FB4-A0B8-B74AE85D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32C0-DE17-4036-BA84-6356748F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69028-3485-4ADC-8F8B-278226B4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A7F6-35C4-4AC7-A426-91BECE33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B2374-8449-4049-8B34-0BE97330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3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1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69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537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C162AA-E252-164C-A20D-829A1C32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3"/>
            <a:ext cx="10972801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199"/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242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6" y="36427"/>
            <a:ext cx="1065736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 dirty="0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 dirty="0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 dirty="0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b="0" i="0" dirty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b="0" i="0" dirty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399" b="0" i="0" dirty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62227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6" y="36427"/>
            <a:ext cx="472273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 dirty="0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 dirty="0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 dirty="0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960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b="0" i="0" dirty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b="0" i="0" dirty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399" b="0" i="0" dirty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3541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6112" y="32116"/>
            <a:ext cx="7465888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66" y="1313683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01113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9277" y="823250"/>
            <a:ext cx="2393454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6729" y="2644567"/>
            <a:ext cx="4958550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37" name="TextBox 48">
            <a:extLst>
              <a:ext uri="{FF2B5EF4-FFF2-40B4-BE49-F238E27FC236}">
                <a16:creationId xmlns:a16="http://schemas.microsoft.com/office/drawing/2014/main" id="{1BC75775-B849-4F44-A5A6-6ED5A6B2BA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0223" y="4052465"/>
            <a:ext cx="5911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</p:spTree>
    <p:extLst>
      <p:ext uri="{BB962C8B-B14F-4D97-AF65-F5344CB8AC3E}">
        <p14:creationId xmlns:p14="http://schemas.microsoft.com/office/powerpoint/2010/main" val="3518633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 dirty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3416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4514" y="1620981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902" y="2619600"/>
            <a:ext cx="4596039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 dirty="0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3392" y="23994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436506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731CC4-81F9-FE45-BA32-5BB8B67E5F9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1423"/>
              </a:gs>
              <a:gs pos="99000">
                <a:srgbClr val="00284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 dirty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3416" cy="6858000"/>
          </a:xfrm>
          <a:prstGeom prst="rect">
            <a:avLst/>
          </a:prstGeom>
        </p:spPr>
      </p:pic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CCA50092-C646-B846-A72A-19005C17E0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0"/>
            <a:ext cx="5715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 dirty="0"/>
              <a:t>Insert Picture / Illustration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91CC84-8C16-E140-BDAE-000704350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608" y="3115766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888E38-E521-D74E-BED0-7C0C685B7C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608" y="3869241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85180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F05C-217E-4C2E-BB64-B1943A9A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B0A7-F03C-445C-99D4-6E660AFF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68B2E-167D-4074-A3FB-C70702ED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08DB0-5A71-4F49-8245-49281D2F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7D9BD-3232-43C4-B84B-347B410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93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"/>
            <a:ext cx="12192000" cy="13622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03" tIns="54402" rIns="108803" bIns="54402" rtlCol="0" anchor="ctr"/>
          <a:lstStyle/>
          <a:p>
            <a:pPr algn="ctr"/>
            <a:endParaRPr lang="en-US" sz="9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7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0DA09A3-D814-044E-9332-616FF8C8FD91}"/>
              </a:ext>
            </a:extLst>
          </p:cNvPr>
          <p:cNvSpPr/>
          <p:nvPr userDrawn="1"/>
        </p:nvSpPr>
        <p:spPr>
          <a:xfrm>
            <a:off x="1" y="21743"/>
            <a:ext cx="12191999" cy="6858000"/>
          </a:xfrm>
          <a:prstGeom prst="rect">
            <a:avLst/>
          </a:prstGeom>
          <a:gradFill>
            <a:gsLst>
              <a:gs pos="0">
                <a:srgbClr val="002847"/>
              </a:gs>
              <a:gs pos="99000">
                <a:srgbClr val="00142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26F7C-6116-A24B-8F63-7402ADBDA92F}"/>
              </a:ext>
            </a:extLst>
          </p:cNvPr>
          <p:cNvSpPr>
            <a:spLocks/>
          </p:cNvSpPr>
          <p:nvPr userDrawn="1"/>
        </p:nvSpPr>
        <p:spPr>
          <a:xfrm>
            <a:off x="9079269" y="6603957"/>
            <a:ext cx="2588209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84170E-D767-FD4A-B616-C1265706EB52}"/>
              </a:ext>
            </a:extLst>
          </p:cNvPr>
          <p:cNvCxnSpPr/>
          <p:nvPr userDrawn="1"/>
        </p:nvCxnSpPr>
        <p:spPr>
          <a:xfrm>
            <a:off x="8738911" y="6539947"/>
            <a:ext cx="2928567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21353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46150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D77B2706-6CBD-FA44-8C5D-12D3D660AAE4}"/>
              </a:ext>
            </a:extLst>
          </p:cNvPr>
          <p:cNvSpPr/>
          <p:nvPr userDrawn="1"/>
        </p:nvSpPr>
        <p:spPr>
          <a:xfrm rot="5400000">
            <a:off x="9475312" y="906772"/>
            <a:ext cx="1762946" cy="1519782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41B2CE8-F202-8F49-AB38-54933F18F9EB}"/>
              </a:ext>
            </a:extLst>
          </p:cNvPr>
          <p:cNvSpPr/>
          <p:nvPr userDrawn="1"/>
        </p:nvSpPr>
        <p:spPr>
          <a:xfrm rot="5400000">
            <a:off x="10489328" y="2334048"/>
            <a:ext cx="907463" cy="782296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48112024-45AB-0B45-9F6F-E654E4D2BBE4}"/>
              </a:ext>
            </a:extLst>
          </p:cNvPr>
          <p:cNvSpPr/>
          <p:nvPr userDrawn="1"/>
        </p:nvSpPr>
        <p:spPr>
          <a:xfrm rot="5400000">
            <a:off x="11054093" y="1549247"/>
            <a:ext cx="907463" cy="782296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4D9B7528-9C57-EF46-8D2F-F5C4EBB9CC3B}"/>
              </a:ext>
            </a:extLst>
          </p:cNvPr>
          <p:cNvSpPr/>
          <p:nvPr userDrawn="1"/>
        </p:nvSpPr>
        <p:spPr>
          <a:xfrm rot="5400000">
            <a:off x="360353" y="4654231"/>
            <a:ext cx="2025586" cy="1746196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F9E3C-88BD-FD42-9A2C-1F6347C85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7565" y="441960"/>
            <a:ext cx="1419860" cy="198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E64529-46AB-4946-8F6F-8D1ED8368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2255" y="6139582"/>
            <a:ext cx="2047240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3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4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334302"/>
            <a:ext cx="53824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4589" y="2315"/>
            <a:ext cx="580016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B5F246-F32C-1846-AB58-39B2B870C65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C2D38B-FA1C-2848-B65E-6F110D599F6D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3A24159-3565-DE48-8B0E-0C4D36193E91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DD96D10-A0A2-BF49-832B-2E6445B95514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04B51B-52F7-1F49-8014-B683FF3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7E334C45-A117-3C49-81F4-5D6A8FC429E6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281E9F9-358E-9747-A334-7B10008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7CAC1C-65FD-F242-9603-CB4763359C29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91557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gradFill>
          <a:gsLst>
            <a:gs pos="0">
              <a:srgbClr val="002747"/>
            </a:gs>
            <a:gs pos="99000">
              <a:srgbClr val="00142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3521" y="1475213"/>
            <a:ext cx="6331580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5882" y="3690313"/>
            <a:ext cx="895894" cy="772323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0664" y="1474410"/>
            <a:ext cx="6331580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956AA5-C705-9242-B378-DA4D086EB6DD}"/>
              </a:ext>
            </a:extLst>
          </p:cNvPr>
          <p:cNvSpPr/>
          <p:nvPr userDrawn="1"/>
        </p:nvSpPr>
        <p:spPr>
          <a:xfrm>
            <a:off x="448053" y="1474410"/>
            <a:ext cx="4851938" cy="3648455"/>
          </a:xfrm>
          <a:prstGeom prst="rect">
            <a:avLst/>
          </a:prstGeom>
          <a:gradFill>
            <a:gsLst>
              <a:gs pos="0">
                <a:srgbClr val="002847"/>
              </a:gs>
              <a:gs pos="99000">
                <a:srgbClr val="00142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865" y="1885994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4235" y="4594091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3340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6111" y="3071066"/>
            <a:ext cx="3920209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6690B9A9-0554-2D47-B3FC-1EEF472419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32105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D18AAA-FE85-F049-B062-6020F1283EF1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6B62CF-7ED2-414C-808A-F6B43F27746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A81EF37-EECD-9F4A-894D-CF2DC07742A6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E61D7B69-31BF-6C40-83FE-BBBE7A66A4EB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DE57DE5-5E4A-1643-B863-FC9B5E76F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C4911491-674A-9F40-977B-D06E869DB721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993E72E-FBA3-4941-AF11-ADC6BEAF7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081ACEE-A91E-264C-9553-B03C48B03A52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879FBF-8A10-554C-A081-77A61B7E6E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6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D02406-AB2C-174C-B33F-AD34864F28B7}"/>
              </a:ext>
            </a:extLst>
          </p:cNvPr>
          <p:cNvSpPr/>
          <p:nvPr userDrawn="1"/>
        </p:nvSpPr>
        <p:spPr>
          <a:xfrm rot="10800000">
            <a:off x="6044712" y="1547484"/>
            <a:ext cx="6150816" cy="3648455"/>
          </a:xfrm>
          <a:prstGeom prst="rect">
            <a:avLst/>
          </a:prstGeom>
          <a:gradFill>
            <a:gsLst>
              <a:gs pos="0">
                <a:srgbClr val="002847"/>
              </a:gs>
              <a:gs pos="99000">
                <a:srgbClr val="00142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4363" y="3762595"/>
            <a:ext cx="895894" cy="772323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70753" y="1732251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82716" y="4666374"/>
            <a:ext cx="523219" cy="451051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8057" y="448057"/>
            <a:ext cx="5639039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7629" y="2128541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5541" y="2650387"/>
            <a:ext cx="3920209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530" y="448057"/>
            <a:ext cx="5637765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39DBEB6-8200-9541-9E64-95FD8A2E37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7630" y="2755009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DE7234-7AB0-344A-989F-5EC208A776CD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D740DA-497C-5746-A3D3-A9E9DB2D88DE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D1B84-6B83-6441-8DBE-B74E5A02C780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DBFED8A7-2046-2344-BDC7-9E11D29443D2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72F1AAE-4F54-F547-B378-7B9545ABE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BD48ED2-855D-6F4D-A2B6-CF3F6E5AFE9F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AB47E92-F226-124D-9966-A0BBA07A9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8C88413-601A-F049-901A-56B6CE133B60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BEA3B0-B57F-3149-A3E4-0C3C8C080B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9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731CC4-81F9-FE45-BA32-5BB8B67E5F9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1423"/>
              </a:gs>
              <a:gs pos="99000">
                <a:srgbClr val="00284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3416" cy="6858000"/>
          </a:xfrm>
          <a:prstGeom prst="rect">
            <a:avLst/>
          </a:prstGeom>
        </p:spPr>
      </p:pic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CCA50092-C646-B846-A72A-19005C17E0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0"/>
            <a:ext cx="5715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91CC84-8C16-E140-BDAE-000704350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608" y="3115766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888E38-E521-D74E-BED0-7C0C685B7C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608" y="3869241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87947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46653B-7949-774C-877E-9BA3F6AE81B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1423"/>
              </a:gs>
              <a:gs pos="99000">
                <a:srgbClr val="00284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3416" cy="685800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902" y="2619600"/>
            <a:ext cx="4596039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DAB564-AB7B-E94A-BA9E-6FE5B705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4514" y="1620981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0A8B711-E66E-604B-A797-E56ED26E31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3392" y="23994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45638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DAF0E-F7D1-B047-99B2-8C0E53E54497}"/>
              </a:ext>
            </a:extLst>
          </p:cNvPr>
          <p:cNvSpPr/>
          <p:nvPr userDrawn="1"/>
        </p:nvSpPr>
        <p:spPr>
          <a:xfrm>
            <a:off x="5500254" y="0"/>
            <a:ext cx="6691745" cy="6858000"/>
          </a:xfrm>
          <a:prstGeom prst="rect">
            <a:avLst/>
          </a:prstGeom>
          <a:gradFill>
            <a:gsLst>
              <a:gs pos="0">
                <a:srgbClr val="001423"/>
              </a:gs>
              <a:gs pos="99000">
                <a:srgbClr val="00284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8057" y="448058"/>
            <a:ext cx="5639039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6" y="456221"/>
            <a:ext cx="5639039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9F158F-041C-244B-8D5B-934DE9B3A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3392" y="1773019"/>
            <a:ext cx="434062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5EC1EF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CA0FF1-6D97-8741-BC29-33083CE8EC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3392" y="2399488"/>
            <a:ext cx="434062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438418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C0946-4E25-644D-9E3E-5F97BE448EB1}"/>
              </a:ext>
            </a:extLst>
          </p:cNvPr>
          <p:cNvSpPr/>
          <p:nvPr userDrawn="1"/>
        </p:nvSpPr>
        <p:spPr>
          <a:xfrm>
            <a:off x="0" y="1"/>
            <a:ext cx="4507992" cy="6857998"/>
          </a:xfrm>
          <a:prstGeom prst="rect">
            <a:avLst/>
          </a:prstGeom>
          <a:gradFill>
            <a:gsLst>
              <a:gs pos="0">
                <a:srgbClr val="001423"/>
              </a:gs>
              <a:gs pos="99000">
                <a:srgbClr val="00284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169" y="2120308"/>
            <a:ext cx="3937314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352" y="428095"/>
            <a:ext cx="3096767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2074" y="2358940"/>
            <a:ext cx="3507607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55D73-F4BF-C343-959F-5CCDE60EC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80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3DB64-F5CA-6644-99FF-A1B781E63520}"/>
              </a:ext>
            </a:extLst>
          </p:cNvPr>
          <p:cNvSpPr/>
          <p:nvPr userDrawn="1"/>
        </p:nvSpPr>
        <p:spPr>
          <a:xfrm rot="10800000">
            <a:off x="7578436" y="2"/>
            <a:ext cx="4613564" cy="6425337"/>
          </a:xfrm>
          <a:prstGeom prst="rect">
            <a:avLst/>
          </a:prstGeom>
          <a:gradFill>
            <a:gsLst>
              <a:gs pos="0">
                <a:srgbClr val="001423"/>
              </a:gs>
              <a:gs pos="99000">
                <a:srgbClr val="00284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528" y="275227"/>
            <a:ext cx="3096767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5712" y="2059196"/>
            <a:ext cx="2021369" cy="36447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7356F7-A3DE-9A49-A5D6-7DBAF041E4CE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FE0DAB-742A-2341-9140-08EF5C93546D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B664054-1C51-3241-AD39-807021886F7A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C0A9610-5134-CC4F-BA05-6CAC700849CD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897741-2D24-DA45-AD04-792A97D24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7118" y="6580923"/>
            <a:ext cx="1574800" cy="1524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9320306-0835-4C41-802A-914121006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F2F2F5F-0204-3546-AFAC-20DCF865A650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7435A9-F3A3-D743-956B-63A8D1E06D52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5515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C622-A4B4-45BF-95F7-634855B4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9309-F071-469E-8BD2-2A01BA62F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42891-D5F9-464D-ADFC-D9319C205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55266-E692-4AA1-95B7-409A496A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4163E-C949-4DE2-AF48-3FA8D2E5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5F5B2-05E7-4C72-B288-77818475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643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468589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7FA4E1-E6C4-6E43-AB0C-6B9B80684F9A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6D8524-720C-254C-8B3C-5C96753DEE0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A230673-A361-1941-9A38-4A4BA4AE2DC2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FED8EF6F-4C23-5343-90D6-4E00009C3D54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26F998-8A35-0E47-8042-F1EB14B5E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E561EF8C-A27B-E247-B208-5059010A5854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45792D5-DA04-D648-8BB3-1063C0339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821664-FE32-E742-BF02-49BEE1CA6E8C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E4C068-0403-F74A-B497-D8652647A9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4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468589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2CC8B-52CB-9F4F-A0AB-9B1DEE7DAC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31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3118" y="1462272"/>
            <a:ext cx="3287713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1631" y="1462272"/>
            <a:ext cx="3287713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10144" y="1462272"/>
            <a:ext cx="3287713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374908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5014" y="4171043"/>
            <a:ext cx="2853879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1612" y="4171043"/>
            <a:ext cx="2853879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60125" y="4171043"/>
            <a:ext cx="2853879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700" y="4584700"/>
            <a:ext cx="3158065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1613" y="4584700"/>
            <a:ext cx="3158065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60126" y="4584700"/>
            <a:ext cx="3158065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0FCC23-35AC-AC48-8AFF-6DE0BAF692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35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3937929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5013" y="1106581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5012" y="1653188"/>
            <a:ext cx="10375901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2969D2-E3AB-044D-B9D3-004A574D62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7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3" y="36427"/>
            <a:ext cx="416653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313" y="1209677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314" y="1597041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314" y="2017171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5690" y="1217628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5689" y="1604991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5689" y="2025122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313" y="3588979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14" y="3976343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314" y="4396473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5690" y="3596930"/>
            <a:ext cx="3444875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5689" y="3984294"/>
            <a:ext cx="4825924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5689" y="4404424"/>
            <a:ext cx="4825924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0344DF-6C78-1E44-AAE2-C4B4A47318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5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45392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901607" y="451876"/>
            <a:ext cx="4290392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01608" y="451877"/>
            <a:ext cx="4290392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417F49-D8EF-2A4E-9E21-90FBEC251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4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90D1A7-97CF-DA42-A4FF-3C9AC14EA7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4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2743" y="2"/>
            <a:ext cx="7119257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24000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931" y="2019300"/>
            <a:ext cx="8040358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80" y="443685"/>
            <a:ext cx="119281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655" y="2238509"/>
            <a:ext cx="5021404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9988" y="1880759"/>
            <a:ext cx="3775075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9428" y="3787079"/>
            <a:ext cx="2320925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9428" y="4098578"/>
            <a:ext cx="2320925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9988" y="2667001"/>
            <a:ext cx="4365625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9427" y="4665892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863FDE-A5F9-E646-9EBC-EFD0F33E6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6236" y="161367"/>
            <a:ext cx="80682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2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66" y="1313683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3632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3DD5-8A72-4624-BDFC-B2624D4C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A30A-BA1B-48E2-ABF2-05A43EB3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0A64F-0CC0-4A0D-B730-7C2DAAE22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AB8F2-B99C-4C31-8B03-3B6DD23F3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21C07-DB32-492E-8DFD-7B466C407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4B562-4ED8-41B8-A12B-051AD663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A0F66-90B5-45A5-86A0-F4ABAE36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80C4C-753F-4E37-86D5-2CE6FF29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623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960" y="6425337"/>
            <a:ext cx="112900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7851" y="652272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7"/>
            <a:ext cx="901960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256" y="6050923"/>
            <a:ext cx="883138" cy="73022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473" y="6121583"/>
            <a:ext cx="750729" cy="689237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6112" y="32116"/>
            <a:ext cx="7465888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75" y="36427"/>
            <a:ext cx="2417244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74" y="693578"/>
            <a:ext cx="3468205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66" y="1313683"/>
            <a:ext cx="4365625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7627" y="647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62425" y="6511679"/>
            <a:ext cx="1905000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426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5571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2445" y="5859676"/>
            <a:ext cx="440231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3623" y="5932781"/>
            <a:ext cx="141446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9276" y="823250"/>
            <a:ext cx="2393454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6728" y="2644565"/>
            <a:ext cx="4958550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2675" y="5893535"/>
            <a:ext cx="234128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9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1BC75775-B849-4F44-A5A6-6ED5A6B2BA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40223" y="4052465"/>
            <a:ext cx="5911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</p:spTree>
    <p:extLst>
      <p:ext uri="{BB962C8B-B14F-4D97-AF65-F5344CB8AC3E}">
        <p14:creationId xmlns:p14="http://schemas.microsoft.com/office/powerpoint/2010/main" val="397825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2A26-F024-4214-ACF6-9A10C3B3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E1449-9F7F-4FB9-A50F-91927935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CF51-6A06-4ED0-A04B-F472B84B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7094-9037-4588-A4CF-80D0F856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23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6282A-C33B-4461-8315-65B9F811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C0B02-A390-41CF-AF36-598970CD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26E5-395E-47BF-A114-9EB49AD7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21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E743-6BBD-4102-AAA2-3618430E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98DE8-21D3-4CC5-8274-CBA175B7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31042-02A7-4689-91FC-F429CF4D5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8A376-B7C7-426E-8BA4-D63D0956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51E1-6B24-4E61-ABDD-2C3325E3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EE94D-8164-46EF-A034-54B67E88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1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D977-CEC3-40E2-A4C8-23753A11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92A4E-198B-4DCA-9C4E-E9B6E6F2F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41B94-279A-43D2-98E1-22B3CA2E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0817A-480A-4331-A3C7-059B14F0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EFDEE-09CC-48F5-AC46-CB4F26C4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CCBA6-9B85-495F-8C60-AC1D39C7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19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B1F21-D09D-48EE-B8D0-816EE1D4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AD57D-F11F-4A9F-BB26-8960F85B5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66B2-2032-45CD-B2FA-4FEC7EC76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841C-FD47-462C-A783-31B198E7307E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F5885-FA69-4764-BF6C-3EC0048A4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EFB0-ED65-4D17-8595-A3DEE7561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53E6-5003-419C-8628-AA98E60F7E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9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96A1-AAD2-420F-BEBD-138BEE15A549}" type="datetimeFigureOut">
              <a:rPr lang="en-IN" smtClean="0"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DB59-74DE-4E0E-A727-B663AE9D7E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9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52179-9C44-B349-8547-38F1C321AA9B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2847"/>
              </a:gs>
              <a:gs pos="99000">
                <a:srgbClr val="00142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FE5FA82F-ED19-414D-A143-2ABA7DFACC1B}"/>
              </a:ext>
            </a:extLst>
          </p:cNvPr>
          <p:cNvSpPr/>
          <p:nvPr userDrawn="1"/>
        </p:nvSpPr>
        <p:spPr>
          <a:xfrm rot="5400000">
            <a:off x="9475312" y="906772"/>
            <a:ext cx="1762946" cy="151978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AC88BE0-4FF4-A84A-8784-986B0BCB3D40}"/>
              </a:ext>
            </a:extLst>
          </p:cNvPr>
          <p:cNvSpPr/>
          <p:nvPr userDrawn="1"/>
        </p:nvSpPr>
        <p:spPr>
          <a:xfrm rot="5400000">
            <a:off x="10545112" y="342739"/>
            <a:ext cx="907463" cy="782296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9B32AE0-55D4-0946-95AB-BD6CC6358C2C}"/>
              </a:ext>
            </a:extLst>
          </p:cNvPr>
          <p:cNvSpPr/>
          <p:nvPr userDrawn="1"/>
        </p:nvSpPr>
        <p:spPr>
          <a:xfrm rot="5400000">
            <a:off x="11054093" y="1549247"/>
            <a:ext cx="907463" cy="782296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1AB1F37-3537-F246-9334-A4176140C5EC}"/>
              </a:ext>
            </a:extLst>
          </p:cNvPr>
          <p:cNvSpPr/>
          <p:nvPr userDrawn="1"/>
        </p:nvSpPr>
        <p:spPr>
          <a:xfrm rot="5400000">
            <a:off x="360353" y="4654231"/>
            <a:ext cx="2025586" cy="1746196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B6EFA-CB9B-9F40-BE5F-B769FB595336}"/>
              </a:ext>
            </a:extLst>
          </p:cNvPr>
          <p:cNvSpPr>
            <a:spLocks/>
          </p:cNvSpPr>
          <p:nvPr userDrawn="1"/>
        </p:nvSpPr>
        <p:spPr>
          <a:xfrm>
            <a:off x="9474415" y="6642558"/>
            <a:ext cx="2488822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1AE4D6-5729-7A44-9E66-1562642B70E8}"/>
              </a:ext>
            </a:extLst>
          </p:cNvPr>
          <p:cNvCxnSpPr/>
          <p:nvPr userDrawn="1"/>
        </p:nvCxnSpPr>
        <p:spPr>
          <a:xfrm>
            <a:off x="9034671" y="6539947"/>
            <a:ext cx="2928567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365ED0C-5706-494F-9E48-7EEE299830A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602255" y="6139582"/>
            <a:ext cx="2047240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Rational Preso Images\Rational_Image_Library\Diagram_Components\Square13-G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32" y="1142008"/>
            <a:ext cx="1904504" cy="37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8" descr="C:\Rational Preso Images\Rational_Image_Library\Icons_Symbols_Buttons\Yellow_B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02" y="3471854"/>
            <a:ext cx="1317282" cy="41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134270" y="104691"/>
            <a:ext cx="10360501" cy="123078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999" dirty="0">
                <a:latin typeface="Arial" panose="020B0604020202020204" pitchFamily="34" charset="0"/>
                <a:cs typeface="Arial" panose="020B0604020202020204" pitchFamily="34" charset="0"/>
              </a:rPr>
              <a:t>Snapshots / Release Sets promote tested versions ….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idx="4294967295"/>
          </p:nvPr>
        </p:nvSpPr>
        <p:spPr>
          <a:xfrm>
            <a:off x="1588" y="3982894"/>
            <a:ext cx="8227457" cy="242824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>
              <a:latin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>
              <a:latin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40294" name="Content Placeholder 2"/>
          <p:cNvSpPr txBox="1">
            <a:spLocks/>
          </p:cNvSpPr>
          <p:nvPr/>
        </p:nvSpPr>
        <p:spPr bwMode="auto">
          <a:xfrm>
            <a:off x="1982273" y="4682800"/>
            <a:ext cx="8103664" cy="21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5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664" indent="-285664" defTabSz="914126">
              <a:spcBef>
                <a:spcPct val="20000"/>
              </a:spcBef>
              <a:buClr>
                <a:srgbClr val="00B0DA"/>
              </a:buClr>
              <a:buFont typeface="Arial" charset="0"/>
              <a:buChar char="•"/>
            </a:pPr>
            <a:r>
              <a:rPr lang="en-US" altLang="en-US" sz="1999" dirty="0">
                <a:solidFill>
                  <a:srgbClr val="000000"/>
                </a:solidFill>
              </a:rPr>
              <a:t>Manage a set of tested component versions as a single unit</a:t>
            </a:r>
          </a:p>
          <a:p>
            <a:pPr marL="285664" indent="-285664" defTabSz="914126">
              <a:spcBef>
                <a:spcPct val="20000"/>
              </a:spcBef>
              <a:buClr>
                <a:srgbClr val="00B0DA"/>
              </a:buClr>
              <a:buFont typeface="Arial" charset="0"/>
              <a:buChar char="•"/>
            </a:pPr>
            <a:r>
              <a:rPr lang="en-US" altLang="en-US" sz="1999" dirty="0">
                <a:solidFill>
                  <a:srgbClr val="000000"/>
                </a:solidFill>
              </a:rPr>
              <a:t>Guarantee the validated versions of related components are deployed together</a:t>
            </a:r>
          </a:p>
          <a:p>
            <a:pPr marL="285664" indent="-285664" defTabSz="914126">
              <a:spcBef>
                <a:spcPct val="20000"/>
              </a:spcBef>
              <a:buClr>
                <a:srgbClr val="00B0DA"/>
              </a:buClr>
              <a:buFont typeface="Arial" charset="0"/>
              <a:buChar char="•"/>
            </a:pPr>
            <a:r>
              <a:rPr lang="en-US" altLang="en-US" sz="1999" dirty="0">
                <a:solidFill>
                  <a:srgbClr val="000000"/>
                </a:solidFill>
              </a:rPr>
              <a:t>Ease of promoting applications between environments</a:t>
            </a:r>
          </a:p>
          <a:p>
            <a:pPr marL="285664" indent="-285664" defTabSz="914126">
              <a:spcBef>
                <a:spcPct val="20000"/>
              </a:spcBef>
              <a:buClrTx/>
              <a:buFont typeface="Wingdings" charset="2"/>
              <a:buChar char="ü"/>
            </a:pPr>
            <a:endParaRPr lang="en-US" altLang="en-US" sz="2799" dirty="0">
              <a:solidFill>
                <a:srgbClr val="000000"/>
              </a:solidFill>
            </a:endParaRPr>
          </a:p>
        </p:txBody>
      </p:sp>
      <p:pic>
        <p:nvPicPr>
          <p:cNvPr id="140295" name="Picture 8" descr="C:\Rational Preso Images\Rational_Image_Library\Diagram_Components\d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43" y="1787955"/>
            <a:ext cx="512629" cy="5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9" descr="C:\Rational Preso Images\Rational_Image_Library\Diagram_Components\Component-Cube03-Gre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6" y="2376762"/>
            <a:ext cx="591983" cy="5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7" name="Picture 11" descr="C:\Rational Preso Images\Rational_Image_Library\Diagram_Components\Component-Cube02-Light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82" y="3644845"/>
            <a:ext cx="620551" cy="5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8" name="Picture 9" descr="C:\Rational Preso Images\Rational_Image_Library\Diagram_Components\Component-Cube03-Gre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63" y="2997314"/>
            <a:ext cx="620550" cy="5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3063079" y="2041886"/>
            <a:ext cx="925271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Arrow Connector 253"/>
          <p:cNvCxnSpPr>
            <a:cxnSpLocks noChangeShapeType="1"/>
          </p:cNvCxnSpPr>
          <p:nvPr/>
        </p:nvCxnSpPr>
        <p:spPr bwMode="auto">
          <a:xfrm>
            <a:off x="3063079" y="2649741"/>
            <a:ext cx="925271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Straight Arrow Connector 254"/>
          <p:cNvCxnSpPr>
            <a:cxnSpLocks noChangeShapeType="1"/>
          </p:cNvCxnSpPr>
          <p:nvPr/>
        </p:nvCxnSpPr>
        <p:spPr bwMode="auto">
          <a:xfrm>
            <a:off x="3063079" y="3282988"/>
            <a:ext cx="925271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Straight Arrow Connector 255"/>
          <p:cNvCxnSpPr>
            <a:cxnSpLocks noChangeShapeType="1"/>
          </p:cNvCxnSpPr>
          <p:nvPr/>
        </p:nvCxnSpPr>
        <p:spPr bwMode="auto">
          <a:xfrm>
            <a:off x="3015466" y="3890843"/>
            <a:ext cx="925271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0303" name="Picture 8" descr="C:\Rational Preso Images\Rational_Image_Library\Diagram_Components\d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35" y="1748276"/>
            <a:ext cx="514216" cy="50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4" name="Picture 9" descr="C:\Rational Preso Images\Rational_Image_Library\Diagram_Components\Component-Cube03-Gre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45" y="2338672"/>
            <a:ext cx="590396" cy="54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5" name="Picture 11" descr="C:\Rational Preso Images\Rational_Image_Library\Diagram_Components\Component-Cube02-Light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63" y="3605168"/>
            <a:ext cx="618964" cy="5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6" name="Picture 9" descr="C:\Rational Preso Images\Rational_Image_Library\Diagram_Components\Component-Cube03-Gre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47" y="2957637"/>
            <a:ext cx="620551" cy="5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Box 6"/>
          <p:cNvSpPr txBox="1">
            <a:spLocks noChangeArrowheads="1"/>
          </p:cNvSpPr>
          <p:nvPr/>
        </p:nvSpPr>
        <p:spPr bwMode="auto">
          <a:xfrm>
            <a:off x="4235935" y="1892700"/>
            <a:ext cx="312657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7428" name="TextBox 266"/>
          <p:cNvSpPr txBox="1">
            <a:spLocks noChangeArrowheads="1"/>
          </p:cNvSpPr>
          <p:nvPr/>
        </p:nvSpPr>
        <p:spPr bwMode="auto">
          <a:xfrm>
            <a:off x="4216890" y="2432309"/>
            <a:ext cx="312657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7429" name="TextBox 267"/>
          <p:cNvSpPr txBox="1">
            <a:spLocks noChangeArrowheads="1"/>
          </p:cNvSpPr>
          <p:nvPr/>
        </p:nvSpPr>
        <p:spPr bwMode="auto">
          <a:xfrm>
            <a:off x="4194671" y="3067144"/>
            <a:ext cx="312657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7430" name="TextBox 268"/>
          <p:cNvSpPr txBox="1">
            <a:spLocks noChangeArrowheads="1"/>
          </p:cNvSpPr>
          <p:nvPr/>
        </p:nvSpPr>
        <p:spPr bwMode="auto">
          <a:xfrm>
            <a:off x="4183564" y="3701979"/>
            <a:ext cx="314243" cy="3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140311" name="Picture 13" descr="Process01-B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5" y="1997449"/>
            <a:ext cx="5443707" cy="17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Box 11"/>
          <p:cNvSpPr txBox="1">
            <a:spLocks noChangeArrowheads="1"/>
          </p:cNvSpPr>
          <p:nvPr/>
        </p:nvSpPr>
        <p:spPr bwMode="auto">
          <a:xfrm>
            <a:off x="5796042" y="2659264"/>
            <a:ext cx="672925" cy="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>
                <a:solidFill>
                  <a:prstClr val="black"/>
                </a:solidFill>
              </a:rPr>
              <a:t>UAT</a:t>
            </a:r>
          </a:p>
        </p:txBody>
      </p:sp>
      <p:sp>
        <p:nvSpPr>
          <p:cNvPr id="17433" name="TextBox 279"/>
          <p:cNvSpPr txBox="1">
            <a:spLocks noChangeArrowheads="1"/>
          </p:cNvSpPr>
          <p:nvPr/>
        </p:nvSpPr>
        <p:spPr bwMode="auto">
          <a:xfrm>
            <a:off x="7035557" y="2689418"/>
            <a:ext cx="855440" cy="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>
                <a:solidFill>
                  <a:prstClr val="black"/>
                </a:solidFill>
              </a:rPr>
              <a:t>Stage</a:t>
            </a:r>
          </a:p>
        </p:txBody>
      </p:sp>
      <p:sp>
        <p:nvSpPr>
          <p:cNvPr id="17434" name="TextBox 280"/>
          <p:cNvSpPr txBox="1">
            <a:spLocks noChangeArrowheads="1"/>
          </p:cNvSpPr>
          <p:nvPr/>
        </p:nvSpPr>
        <p:spPr bwMode="auto">
          <a:xfrm>
            <a:off x="8313160" y="2671963"/>
            <a:ext cx="791956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600" b="1">
                <a:solidFill>
                  <a:prstClr val="black"/>
                </a:solidFill>
              </a:rPr>
              <a:t>PROD</a:t>
            </a:r>
          </a:p>
        </p:txBody>
      </p:sp>
      <p:sp>
        <p:nvSpPr>
          <p:cNvPr id="17435" name="TextBox 12"/>
          <p:cNvSpPr txBox="1">
            <a:spLocks noChangeArrowheads="1"/>
          </p:cNvSpPr>
          <p:nvPr/>
        </p:nvSpPr>
        <p:spPr bwMode="auto">
          <a:xfrm>
            <a:off x="6127744" y="3449633"/>
            <a:ext cx="1120483" cy="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 i="1">
                <a:solidFill>
                  <a:prstClr val="black"/>
                </a:solidFill>
              </a:rPr>
              <a:t>Promote </a:t>
            </a:r>
          </a:p>
        </p:txBody>
      </p:sp>
      <p:pic>
        <p:nvPicPr>
          <p:cNvPr id="140316" name="Picture 8" descr="C:\Rational Preso Images\Rational_Image_Library\Icons_Symbols_Buttons\Yellow_B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42" y="3473441"/>
            <a:ext cx="1315694" cy="4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7" name="TextBox 289"/>
          <p:cNvSpPr txBox="1">
            <a:spLocks noChangeArrowheads="1"/>
          </p:cNvSpPr>
          <p:nvPr/>
        </p:nvSpPr>
        <p:spPr bwMode="auto">
          <a:xfrm>
            <a:off x="7560884" y="3451219"/>
            <a:ext cx="1120483" cy="3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799" i="1">
                <a:solidFill>
                  <a:prstClr val="black"/>
                </a:solidFill>
              </a:rPr>
              <a:t>Promote </a:t>
            </a:r>
          </a:p>
        </p:txBody>
      </p:sp>
      <p:sp>
        <p:nvSpPr>
          <p:cNvPr id="17438" name="TextBox 1"/>
          <p:cNvSpPr txBox="1">
            <a:spLocks noChangeArrowheads="1"/>
          </p:cNvSpPr>
          <p:nvPr/>
        </p:nvSpPr>
        <p:spPr bwMode="auto">
          <a:xfrm>
            <a:off x="1858480" y="1903813"/>
            <a:ext cx="788783" cy="2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200" b="1">
                <a:solidFill>
                  <a:prstClr val="black"/>
                </a:solidFill>
              </a:rPr>
              <a:t>Web</a:t>
            </a:r>
          </a:p>
        </p:txBody>
      </p:sp>
      <p:sp>
        <p:nvSpPr>
          <p:cNvPr id="17439" name="TextBox 34"/>
          <p:cNvSpPr txBox="1">
            <a:spLocks noChangeArrowheads="1"/>
          </p:cNvSpPr>
          <p:nvPr/>
        </p:nvSpPr>
        <p:spPr bwMode="auto">
          <a:xfrm>
            <a:off x="1536302" y="2464054"/>
            <a:ext cx="1110961" cy="2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200" b="1">
                <a:solidFill>
                  <a:prstClr val="black"/>
                </a:solidFill>
              </a:rPr>
              <a:t>Mid. Code</a:t>
            </a:r>
          </a:p>
        </p:txBody>
      </p:sp>
      <p:sp>
        <p:nvSpPr>
          <p:cNvPr id="17440" name="TextBox 35"/>
          <p:cNvSpPr txBox="1">
            <a:spLocks noChangeArrowheads="1"/>
          </p:cNvSpPr>
          <p:nvPr/>
        </p:nvSpPr>
        <p:spPr bwMode="auto">
          <a:xfrm>
            <a:off x="1466468" y="3149675"/>
            <a:ext cx="1112548" cy="2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200" b="1">
                <a:solidFill>
                  <a:prstClr val="black"/>
                </a:solidFill>
              </a:rPr>
              <a:t>Mid. Config</a:t>
            </a:r>
          </a:p>
        </p:txBody>
      </p:sp>
      <p:sp>
        <p:nvSpPr>
          <p:cNvPr id="17441" name="TextBox 36"/>
          <p:cNvSpPr txBox="1">
            <a:spLocks noChangeArrowheads="1"/>
          </p:cNvSpPr>
          <p:nvPr/>
        </p:nvSpPr>
        <p:spPr bwMode="auto">
          <a:xfrm>
            <a:off x="1974338" y="3752768"/>
            <a:ext cx="557067" cy="2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200" b="1">
                <a:solidFill>
                  <a:prstClr val="black"/>
                </a:solidFill>
              </a:rPr>
              <a:t>DB</a:t>
            </a:r>
          </a:p>
        </p:txBody>
      </p:sp>
      <p:sp>
        <p:nvSpPr>
          <p:cNvPr id="17442" name="TextBox 2"/>
          <p:cNvSpPr txBox="1">
            <a:spLocks noChangeArrowheads="1"/>
          </p:cNvSpPr>
          <p:nvPr/>
        </p:nvSpPr>
        <p:spPr bwMode="auto">
          <a:xfrm>
            <a:off x="3956610" y="1410226"/>
            <a:ext cx="1234753" cy="3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63" eaLnBrk="1" hangingPunct="1">
              <a:defRPr/>
            </a:pPr>
            <a:r>
              <a:rPr lang="en-US" sz="1600">
                <a:solidFill>
                  <a:prstClr val="black"/>
                </a:solidFill>
              </a:rPr>
              <a:t>Snapshot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0071" y="2406916"/>
            <a:ext cx="487236" cy="95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4F7D93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4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3246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10310670" cy="757114"/>
          </a:xfrm>
        </p:spPr>
        <p:txBody>
          <a:bodyPr vert="horz" wrap="square" lIns="0" tIns="45712" rIns="0" bIns="45712" numCol="1" anchor="t" anchorCtr="0" compatLnSpc="1">
            <a:prstTxWarp prst="textNoShape">
              <a:avLst/>
            </a:prstTxWarp>
            <a:spAutoFit/>
          </a:bodyPr>
          <a:lstStyle/>
          <a:p>
            <a:pPr defTabSz="896900">
              <a:lnSpc>
                <a:spcPct val="90000"/>
              </a:lnSpc>
            </a:pPr>
            <a:r>
              <a:rPr lang="en-US" alt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snapshot is collection of specific versions of components and processes</a:t>
            </a: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838200" y="1143000"/>
            <a:ext cx="5729288" cy="5349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1808629"/>
            <a:ext cx="2753195" cy="4363571"/>
            <a:chOff x="519666" y="923209"/>
            <a:chExt cx="2753195" cy="4363571"/>
          </a:xfrm>
        </p:grpSpPr>
        <p:sp>
          <p:nvSpPr>
            <p:cNvPr id="9" name="Rectangle: Rounded Corners 8"/>
            <p:cNvSpPr/>
            <p:nvPr/>
          </p:nvSpPr>
          <p:spPr bwMode="auto">
            <a:xfrm>
              <a:off x="519666" y="923209"/>
              <a:ext cx="2736151" cy="436357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9667" y="1171981"/>
              <a:ext cx="2753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Component Versions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327956"/>
            <a:ext cx="57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35"/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Creating a Snapshot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1389261" y="2621658"/>
            <a:ext cx="2206537" cy="9970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4594" y="263548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WEB</a:t>
            </a:r>
          </a:p>
        </p:txBody>
      </p:sp>
      <p:sp>
        <p:nvSpPr>
          <p:cNvPr id="26" name="Rounded Rectangle 2"/>
          <p:cNvSpPr/>
          <p:nvPr/>
        </p:nvSpPr>
        <p:spPr bwMode="auto">
          <a:xfrm>
            <a:off x="1607027" y="5302318"/>
            <a:ext cx="527763" cy="488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ounded Rectangle 2"/>
          <p:cNvSpPr/>
          <p:nvPr/>
        </p:nvSpPr>
        <p:spPr bwMode="auto">
          <a:xfrm>
            <a:off x="1607028" y="3006429"/>
            <a:ext cx="527763" cy="488883"/>
          </a:xfrm>
          <a:prstGeom prst="roundRect">
            <a:avLst/>
          </a:prstGeom>
          <a:solidFill>
            <a:srgbClr val="FBFB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 bwMode="auto">
          <a:xfrm>
            <a:off x="1385889" y="3803564"/>
            <a:ext cx="2209800" cy="99703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 bwMode="auto">
          <a:xfrm>
            <a:off x="1385889" y="4936675"/>
            <a:ext cx="2209800" cy="99703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2857" y="3849229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APP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4930" y="4981088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DB</a:t>
            </a:r>
          </a:p>
        </p:txBody>
      </p:sp>
      <p:sp>
        <p:nvSpPr>
          <p:cNvPr id="34" name="Rounded Rectangle 2"/>
          <p:cNvSpPr/>
          <p:nvPr/>
        </p:nvSpPr>
        <p:spPr bwMode="auto">
          <a:xfrm>
            <a:off x="2231698" y="3000333"/>
            <a:ext cx="527763" cy="4888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ounded Rectangle 2"/>
          <p:cNvSpPr/>
          <p:nvPr/>
        </p:nvSpPr>
        <p:spPr bwMode="auto">
          <a:xfrm>
            <a:off x="2231697" y="4171832"/>
            <a:ext cx="527763" cy="488883"/>
          </a:xfrm>
          <a:prstGeom prst="roundRect">
            <a:avLst/>
          </a:prstGeom>
          <a:solidFill>
            <a:srgbClr val="B3D0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ounded Rectangle 2"/>
          <p:cNvSpPr/>
          <p:nvPr/>
        </p:nvSpPr>
        <p:spPr bwMode="auto">
          <a:xfrm>
            <a:off x="2856368" y="4179863"/>
            <a:ext cx="527763" cy="488883"/>
          </a:xfrm>
          <a:prstGeom prst="roundRect">
            <a:avLst/>
          </a:prstGeom>
          <a:solidFill>
            <a:srgbClr val="78AC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ounded Rectangle 2"/>
          <p:cNvSpPr/>
          <p:nvPr/>
        </p:nvSpPr>
        <p:spPr bwMode="auto">
          <a:xfrm>
            <a:off x="2856368" y="5300633"/>
            <a:ext cx="527763" cy="4888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848" y="311033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07026" y="4169207"/>
            <a:ext cx="571023" cy="488883"/>
            <a:chOff x="2124549" y="4321606"/>
            <a:chExt cx="571023" cy="488883"/>
          </a:xfrm>
        </p:grpSpPr>
        <p:sp>
          <p:nvSpPr>
            <p:cNvPr id="22" name="Rounded Rectangle 2"/>
            <p:cNvSpPr/>
            <p:nvPr/>
          </p:nvSpPr>
          <p:spPr bwMode="auto">
            <a:xfrm>
              <a:off x="2124549" y="4321606"/>
              <a:ext cx="527763" cy="488883"/>
            </a:xfrm>
            <a:prstGeom prst="roundRect">
              <a:avLst/>
            </a:prstGeom>
            <a:solidFill>
              <a:srgbClr val="D7E6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38372" y="442048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20848" y="540779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55154" y="311033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55154" y="426808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1696" y="5302318"/>
            <a:ext cx="580658" cy="488883"/>
            <a:chOff x="2749220" y="5454717"/>
            <a:chExt cx="580658" cy="488883"/>
          </a:xfrm>
        </p:grpSpPr>
        <p:sp>
          <p:nvSpPr>
            <p:cNvPr id="38" name="Rounded Rectangle 2"/>
            <p:cNvSpPr/>
            <p:nvPr/>
          </p:nvSpPr>
          <p:spPr bwMode="auto">
            <a:xfrm>
              <a:off x="2749220" y="5454717"/>
              <a:ext cx="527763" cy="48888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72678" y="556018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56368" y="3000270"/>
            <a:ext cx="589969" cy="488883"/>
            <a:chOff x="3373891" y="3152669"/>
            <a:chExt cx="589969" cy="488883"/>
          </a:xfrm>
        </p:grpSpPr>
        <p:sp>
          <p:nvSpPr>
            <p:cNvPr id="35" name="Rounded Rectangle 2"/>
            <p:cNvSpPr/>
            <p:nvPr/>
          </p:nvSpPr>
          <p:spPr bwMode="auto">
            <a:xfrm>
              <a:off x="3373891" y="3152669"/>
              <a:ext cx="527763" cy="48888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06660" y="326272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89136" y="426808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89136" y="540779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89110" y="1813561"/>
            <a:ext cx="1737587" cy="4363571"/>
            <a:chOff x="519666" y="923209"/>
            <a:chExt cx="2753195" cy="4363571"/>
          </a:xfrm>
        </p:grpSpPr>
        <p:sp>
          <p:nvSpPr>
            <p:cNvPr id="51" name="Rectangle: Rounded Corners 50"/>
            <p:cNvSpPr/>
            <p:nvPr/>
          </p:nvSpPr>
          <p:spPr bwMode="auto">
            <a:xfrm>
              <a:off x="519666" y="923209"/>
              <a:ext cx="2736151" cy="436357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9667" y="1171981"/>
              <a:ext cx="2753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Snapshot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138338" y="262737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WEB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65770" y="385244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APP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26730" y="499544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DB</a:t>
            </a:r>
          </a:p>
        </p:txBody>
      </p:sp>
      <p:sp>
        <p:nvSpPr>
          <p:cNvPr id="69" name="Rectangle: Rounded Corners 68"/>
          <p:cNvSpPr/>
          <p:nvPr/>
        </p:nvSpPr>
        <p:spPr bwMode="auto">
          <a:xfrm>
            <a:off x="4864927" y="2621658"/>
            <a:ext cx="1187630" cy="331205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3088" y="2635486"/>
            <a:ext cx="3950208" cy="3155714"/>
            <a:chOff x="1841500" y="2635486"/>
            <a:chExt cx="3950208" cy="3155714"/>
          </a:xfrm>
        </p:grpSpPr>
        <p:grpSp>
          <p:nvGrpSpPr>
            <p:cNvPr id="54" name="Group 53"/>
            <p:cNvGrpSpPr/>
            <p:nvPr/>
          </p:nvGrpSpPr>
          <p:grpSpPr>
            <a:xfrm>
              <a:off x="5201739" y="3008376"/>
              <a:ext cx="589969" cy="488883"/>
              <a:chOff x="3373891" y="3152669"/>
              <a:chExt cx="589969" cy="488883"/>
            </a:xfrm>
          </p:grpSpPr>
          <p:sp>
            <p:nvSpPr>
              <p:cNvPr id="55" name="Rounded Rectangle 2"/>
              <p:cNvSpPr/>
              <p:nvPr/>
            </p:nvSpPr>
            <p:spPr bwMode="auto">
              <a:xfrm>
                <a:off x="3373891" y="3152669"/>
                <a:ext cx="527763" cy="488883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506660" y="326272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3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94300" y="4175302"/>
              <a:ext cx="571023" cy="488883"/>
              <a:chOff x="2124549" y="4321606"/>
              <a:chExt cx="571023" cy="488883"/>
            </a:xfrm>
          </p:grpSpPr>
          <p:sp>
            <p:nvSpPr>
              <p:cNvPr id="59" name="Rounded Rectangle 2"/>
              <p:cNvSpPr/>
              <p:nvPr/>
            </p:nvSpPr>
            <p:spPr bwMode="auto">
              <a:xfrm>
                <a:off x="2124549" y="4321606"/>
                <a:ext cx="527763" cy="488883"/>
              </a:xfrm>
              <a:prstGeom prst="roundRect">
                <a:avLst/>
              </a:prstGeom>
              <a:solidFill>
                <a:srgbClr val="D7E6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238372" y="442048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1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211050" y="5302317"/>
              <a:ext cx="580658" cy="488883"/>
              <a:chOff x="2749220" y="5454717"/>
              <a:chExt cx="580658" cy="488883"/>
            </a:xfrm>
          </p:grpSpPr>
          <p:sp>
            <p:nvSpPr>
              <p:cNvPr id="63" name="Rounded Rectangle 2"/>
              <p:cNvSpPr/>
              <p:nvPr/>
            </p:nvSpPr>
            <p:spPr bwMode="auto">
              <a:xfrm>
                <a:off x="2749220" y="5454717"/>
                <a:ext cx="527763" cy="48888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72678" y="556018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2</a:t>
                </a:r>
              </a:p>
            </p:txBody>
          </p:sp>
        </p:grpSp>
        <p:sp>
          <p:nvSpPr>
            <p:cNvPr id="80" name="Arrow: Curved Down 79"/>
            <p:cNvSpPr/>
            <p:nvPr/>
          </p:nvSpPr>
          <p:spPr bwMode="auto">
            <a:xfrm>
              <a:off x="3136900" y="2635486"/>
              <a:ext cx="2197608" cy="372890"/>
            </a:xfrm>
            <a:prstGeom prst="curvedDownArrow">
              <a:avLst/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Arrow: Curved Down 80"/>
            <p:cNvSpPr/>
            <p:nvPr/>
          </p:nvSpPr>
          <p:spPr bwMode="auto">
            <a:xfrm>
              <a:off x="1841500" y="3733800"/>
              <a:ext cx="3466623" cy="434114"/>
            </a:xfrm>
            <a:prstGeom prst="curvedDownArrow">
              <a:avLst>
                <a:gd name="adj1" fmla="val 25000"/>
                <a:gd name="adj2" fmla="val 43825"/>
                <a:gd name="adj3" fmla="val 25000"/>
              </a:avLst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Arrow: Curved Down 81"/>
            <p:cNvSpPr/>
            <p:nvPr/>
          </p:nvSpPr>
          <p:spPr bwMode="auto">
            <a:xfrm>
              <a:off x="2527300" y="4912291"/>
              <a:ext cx="2883408" cy="379263"/>
            </a:xfrm>
            <a:prstGeom prst="curvedDownArrow">
              <a:avLst/>
            </a:prstGeom>
            <a:solidFill>
              <a:srgbClr val="FDFD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2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10984279" cy="757114"/>
          </a:xfrm>
        </p:spPr>
        <p:txBody>
          <a:bodyPr vert="horz" wrap="square" lIns="0" tIns="45712" rIns="0" bIns="45712" numCol="1" anchor="t" anchorCtr="0" compatLnSpc="1">
            <a:prstTxWarp prst="textNoShape">
              <a:avLst/>
            </a:prstTxWarp>
            <a:spAutoFit/>
          </a:bodyPr>
          <a:lstStyle/>
          <a:p>
            <a:pPr defTabSz="896900">
              <a:lnSpc>
                <a:spcPct val="90000"/>
              </a:lnSpc>
            </a:pPr>
            <a:r>
              <a:rPr lang="en-US" altLang="en-US" sz="24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Snapshots ensure consistent deployments from one environment to another </a:t>
            </a: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838200" y="1143000"/>
            <a:ext cx="5729288" cy="5349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1808629"/>
            <a:ext cx="2753195" cy="4363571"/>
            <a:chOff x="519666" y="923209"/>
            <a:chExt cx="2753195" cy="4363571"/>
          </a:xfrm>
        </p:grpSpPr>
        <p:sp>
          <p:nvSpPr>
            <p:cNvPr id="9" name="Rectangle: Rounded Corners 8"/>
            <p:cNvSpPr/>
            <p:nvPr/>
          </p:nvSpPr>
          <p:spPr bwMode="auto">
            <a:xfrm>
              <a:off x="519666" y="923209"/>
              <a:ext cx="2736151" cy="436357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9667" y="1171981"/>
              <a:ext cx="2753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Component Versions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327956"/>
            <a:ext cx="57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35"/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Creating a Snapshot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1389261" y="2621658"/>
            <a:ext cx="2206537" cy="9970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4594" y="263548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WEB</a:t>
            </a:r>
          </a:p>
        </p:txBody>
      </p:sp>
      <p:sp>
        <p:nvSpPr>
          <p:cNvPr id="26" name="Rounded Rectangle 2"/>
          <p:cNvSpPr/>
          <p:nvPr/>
        </p:nvSpPr>
        <p:spPr bwMode="auto">
          <a:xfrm>
            <a:off x="1607027" y="5302318"/>
            <a:ext cx="527763" cy="488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ounded Rectangle 2"/>
          <p:cNvSpPr/>
          <p:nvPr/>
        </p:nvSpPr>
        <p:spPr bwMode="auto">
          <a:xfrm>
            <a:off x="1607028" y="3006429"/>
            <a:ext cx="527763" cy="488883"/>
          </a:xfrm>
          <a:prstGeom prst="roundRect">
            <a:avLst/>
          </a:prstGeom>
          <a:solidFill>
            <a:srgbClr val="FBFB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 bwMode="auto">
          <a:xfrm>
            <a:off x="1385889" y="3803564"/>
            <a:ext cx="2209800" cy="99703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 bwMode="auto">
          <a:xfrm>
            <a:off x="1385889" y="4936675"/>
            <a:ext cx="2209800" cy="99703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2857" y="3849229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APP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4930" y="4981088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DB</a:t>
            </a:r>
          </a:p>
        </p:txBody>
      </p:sp>
      <p:sp>
        <p:nvSpPr>
          <p:cNvPr id="34" name="Rounded Rectangle 2"/>
          <p:cNvSpPr/>
          <p:nvPr/>
        </p:nvSpPr>
        <p:spPr bwMode="auto">
          <a:xfrm>
            <a:off x="2231698" y="3000333"/>
            <a:ext cx="527763" cy="4888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ounded Rectangle 2"/>
          <p:cNvSpPr/>
          <p:nvPr/>
        </p:nvSpPr>
        <p:spPr bwMode="auto">
          <a:xfrm>
            <a:off x="2231697" y="4171832"/>
            <a:ext cx="527763" cy="488883"/>
          </a:xfrm>
          <a:prstGeom prst="roundRect">
            <a:avLst/>
          </a:prstGeom>
          <a:solidFill>
            <a:srgbClr val="B3D0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ounded Rectangle 2"/>
          <p:cNvSpPr/>
          <p:nvPr/>
        </p:nvSpPr>
        <p:spPr bwMode="auto">
          <a:xfrm>
            <a:off x="2856368" y="4179863"/>
            <a:ext cx="527763" cy="488883"/>
          </a:xfrm>
          <a:prstGeom prst="roundRect">
            <a:avLst/>
          </a:prstGeom>
          <a:solidFill>
            <a:srgbClr val="78ACF8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ounded Rectangle 2"/>
          <p:cNvSpPr/>
          <p:nvPr/>
        </p:nvSpPr>
        <p:spPr bwMode="auto">
          <a:xfrm>
            <a:off x="2856368" y="5300633"/>
            <a:ext cx="527763" cy="4888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848" y="311033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07026" y="4169207"/>
            <a:ext cx="571023" cy="488883"/>
            <a:chOff x="2124549" y="4321606"/>
            <a:chExt cx="571023" cy="488883"/>
          </a:xfrm>
        </p:grpSpPr>
        <p:sp>
          <p:nvSpPr>
            <p:cNvPr id="22" name="Rounded Rectangle 2"/>
            <p:cNvSpPr/>
            <p:nvPr/>
          </p:nvSpPr>
          <p:spPr bwMode="auto">
            <a:xfrm>
              <a:off x="2124549" y="4321606"/>
              <a:ext cx="527763" cy="488883"/>
            </a:xfrm>
            <a:prstGeom prst="roundRect">
              <a:avLst/>
            </a:prstGeom>
            <a:solidFill>
              <a:srgbClr val="D7E6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38372" y="442048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20848" y="540779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55154" y="311033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55154" y="426808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1696" y="5302318"/>
            <a:ext cx="580658" cy="488883"/>
            <a:chOff x="2749220" y="5454717"/>
            <a:chExt cx="580658" cy="488883"/>
          </a:xfrm>
        </p:grpSpPr>
        <p:sp>
          <p:nvSpPr>
            <p:cNvPr id="38" name="Rounded Rectangle 2"/>
            <p:cNvSpPr/>
            <p:nvPr/>
          </p:nvSpPr>
          <p:spPr bwMode="auto">
            <a:xfrm>
              <a:off x="2749220" y="5454717"/>
              <a:ext cx="527763" cy="48888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72678" y="556018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56368" y="3000270"/>
            <a:ext cx="589969" cy="488883"/>
            <a:chOff x="3373891" y="3152669"/>
            <a:chExt cx="589969" cy="488883"/>
          </a:xfrm>
        </p:grpSpPr>
        <p:sp>
          <p:nvSpPr>
            <p:cNvPr id="35" name="Rounded Rectangle 2"/>
            <p:cNvSpPr/>
            <p:nvPr/>
          </p:nvSpPr>
          <p:spPr bwMode="auto">
            <a:xfrm>
              <a:off x="3373891" y="3152669"/>
              <a:ext cx="527763" cy="48888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06660" y="326272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89136" y="426808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89136" y="540779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89110" y="1813561"/>
            <a:ext cx="1737587" cy="4363571"/>
            <a:chOff x="519666" y="923209"/>
            <a:chExt cx="2753195" cy="4363571"/>
          </a:xfrm>
        </p:grpSpPr>
        <p:sp>
          <p:nvSpPr>
            <p:cNvPr id="51" name="Rectangle: Rounded Corners 50"/>
            <p:cNvSpPr/>
            <p:nvPr/>
          </p:nvSpPr>
          <p:spPr bwMode="auto">
            <a:xfrm>
              <a:off x="519666" y="923209"/>
              <a:ext cx="2736151" cy="436357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9667" y="1171981"/>
              <a:ext cx="2753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Snapshot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03328" y="3008377"/>
            <a:ext cx="589969" cy="488883"/>
            <a:chOff x="3373891" y="3152669"/>
            <a:chExt cx="589969" cy="488883"/>
          </a:xfrm>
        </p:grpSpPr>
        <p:sp>
          <p:nvSpPr>
            <p:cNvPr id="55" name="Rounded Rectangle 2"/>
            <p:cNvSpPr/>
            <p:nvPr/>
          </p:nvSpPr>
          <p:spPr bwMode="auto">
            <a:xfrm>
              <a:off x="3373891" y="3152669"/>
              <a:ext cx="527763" cy="48888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06660" y="326272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95889" y="4175303"/>
            <a:ext cx="571023" cy="488883"/>
            <a:chOff x="2124549" y="4321606"/>
            <a:chExt cx="571023" cy="488883"/>
          </a:xfrm>
        </p:grpSpPr>
        <p:sp>
          <p:nvSpPr>
            <p:cNvPr id="59" name="Rounded Rectangle 2"/>
            <p:cNvSpPr/>
            <p:nvPr/>
          </p:nvSpPr>
          <p:spPr bwMode="auto">
            <a:xfrm>
              <a:off x="2124549" y="4321606"/>
              <a:ext cx="527763" cy="488883"/>
            </a:xfrm>
            <a:prstGeom prst="roundRect">
              <a:avLst/>
            </a:prstGeom>
            <a:solidFill>
              <a:srgbClr val="D7E6F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38372" y="442048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12638" y="5302318"/>
            <a:ext cx="580658" cy="488883"/>
            <a:chOff x="2749220" y="5454717"/>
            <a:chExt cx="580658" cy="488883"/>
          </a:xfrm>
        </p:grpSpPr>
        <p:sp>
          <p:nvSpPr>
            <p:cNvPr id="63" name="Rounded Rectangle 2"/>
            <p:cNvSpPr/>
            <p:nvPr/>
          </p:nvSpPr>
          <p:spPr bwMode="auto">
            <a:xfrm>
              <a:off x="2749220" y="5454717"/>
              <a:ext cx="527763" cy="48888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72678" y="556018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138338" y="262737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WEB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165770" y="385244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APP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26730" y="4995446"/>
            <a:ext cx="179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35"/>
            <a:r>
              <a:rPr lang="en-US" sz="1600" dirty="0">
                <a:solidFill>
                  <a:srgbClr val="000000"/>
                </a:solidFill>
                <a:latin typeface="Calibri" panose="020F0502020204030204"/>
              </a:rPr>
              <a:t>DB</a:t>
            </a:r>
          </a:p>
        </p:txBody>
      </p:sp>
      <p:sp>
        <p:nvSpPr>
          <p:cNvPr id="69" name="Rectangle: Rounded Corners 68"/>
          <p:cNvSpPr/>
          <p:nvPr/>
        </p:nvSpPr>
        <p:spPr bwMode="auto">
          <a:xfrm>
            <a:off x="4864927" y="2621658"/>
            <a:ext cx="1187630" cy="331205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Arrow: Curved Down 79"/>
          <p:cNvSpPr/>
          <p:nvPr/>
        </p:nvSpPr>
        <p:spPr bwMode="auto">
          <a:xfrm>
            <a:off x="3138488" y="2635486"/>
            <a:ext cx="2197608" cy="372890"/>
          </a:xfrm>
          <a:prstGeom prst="curvedDownArrow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" name="Arrow: Curved Down 80"/>
          <p:cNvSpPr/>
          <p:nvPr/>
        </p:nvSpPr>
        <p:spPr bwMode="auto">
          <a:xfrm>
            <a:off x="1843089" y="3733800"/>
            <a:ext cx="3466623" cy="434114"/>
          </a:xfrm>
          <a:prstGeom prst="curvedDownArrow">
            <a:avLst>
              <a:gd name="adj1" fmla="val 25000"/>
              <a:gd name="adj2" fmla="val 43825"/>
              <a:gd name="adj3" fmla="val 25000"/>
            </a:avLst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" name="Arrow: Curved Down 81"/>
          <p:cNvSpPr/>
          <p:nvPr/>
        </p:nvSpPr>
        <p:spPr bwMode="auto">
          <a:xfrm>
            <a:off x="2528888" y="4912292"/>
            <a:ext cx="2883408" cy="379263"/>
          </a:xfrm>
          <a:prstGeom prst="curvedDownArrow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165622" y="1828801"/>
            <a:ext cx="1737587" cy="4363571"/>
            <a:chOff x="519666" y="923209"/>
            <a:chExt cx="2753195" cy="4363571"/>
          </a:xfrm>
        </p:grpSpPr>
        <p:sp>
          <p:nvSpPr>
            <p:cNvPr id="61" name="Rectangle: Rounded Corners 60"/>
            <p:cNvSpPr/>
            <p:nvPr/>
          </p:nvSpPr>
          <p:spPr bwMode="auto">
            <a:xfrm>
              <a:off x="519666" y="923209"/>
              <a:ext cx="2736151" cy="436357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9668" y="999409"/>
              <a:ext cx="2753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SIT Environment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2594" y="2631548"/>
            <a:ext cx="2138606" cy="3312052"/>
            <a:chOff x="7461006" y="2631548"/>
            <a:chExt cx="2138606" cy="3312052"/>
          </a:xfrm>
        </p:grpSpPr>
        <p:grpSp>
          <p:nvGrpSpPr>
            <p:cNvPr id="70" name="Group 69"/>
            <p:cNvGrpSpPr/>
            <p:nvPr/>
          </p:nvGrpSpPr>
          <p:grpSpPr>
            <a:xfrm>
              <a:off x="7778251" y="3023616"/>
              <a:ext cx="589969" cy="488883"/>
              <a:chOff x="3373891" y="3152669"/>
              <a:chExt cx="589969" cy="488883"/>
            </a:xfrm>
          </p:grpSpPr>
          <p:sp>
            <p:nvSpPr>
              <p:cNvPr id="71" name="Rounded Rectangle 2"/>
              <p:cNvSpPr/>
              <p:nvPr/>
            </p:nvSpPr>
            <p:spPr bwMode="auto">
              <a:xfrm>
                <a:off x="3373891" y="3152669"/>
                <a:ext cx="527763" cy="488883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06660" y="326272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3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770812" y="4190542"/>
              <a:ext cx="571023" cy="488883"/>
              <a:chOff x="2124549" y="4321606"/>
              <a:chExt cx="571023" cy="488883"/>
            </a:xfrm>
          </p:grpSpPr>
          <p:sp>
            <p:nvSpPr>
              <p:cNvPr id="74" name="Rounded Rectangle 2"/>
              <p:cNvSpPr/>
              <p:nvPr/>
            </p:nvSpPr>
            <p:spPr bwMode="auto">
              <a:xfrm>
                <a:off x="2124549" y="4321606"/>
                <a:ext cx="527763" cy="488883"/>
              </a:xfrm>
              <a:prstGeom prst="roundRect">
                <a:avLst/>
              </a:prstGeom>
              <a:solidFill>
                <a:srgbClr val="D7E6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38372" y="442048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1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787562" y="5317557"/>
              <a:ext cx="580658" cy="488883"/>
              <a:chOff x="2749220" y="5454717"/>
              <a:chExt cx="580658" cy="488883"/>
            </a:xfrm>
          </p:grpSpPr>
          <p:sp>
            <p:nvSpPr>
              <p:cNvPr id="77" name="Rounded Rectangle 2"/>
              <p:cNvSpPr/>
              <p:nvPr/>
            </p:nvSpPr>
            <p:spPr bwMode="auto">
              <a:xfrm>
                <a:off x="2749220" y="5454717"/>
                <a:ext cx="527763" cy="48888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872678" y="556018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2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7713262" y="2642616"/>
              <a:ext cx="179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WEB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740694" y="3867686"/>
              <a:ext cx="179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APP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01654" y="5010686"/>
              <a:ext cx="179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DB</a:t>
              </a:r>
            </a:p>
          </p:txBody>
        </p:sp>
        <p:sp>
          <p:nvSpPr>
            <p:cNvPr id="101" name="Rectangle: Rounded Corners 100"/>
            <p:cNvSpPr/>
            <p:nvPr/>
          </p:nvSpPr>
          <p:spPr bwMode="auto">
            <a:xfrm>
              <a:off x="7461006" y="2631548"/>
              <a:ext cx="1187630" cy="3312052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073414" y="1828801"/>
            <a:ext cx="1737587" cy="4363571"/>
            <a:chOff x="519666" y="923209"/>
            <a:chExt cx="2753195" cy="4363571"/>
          </a:xfrm>
        </p:grpSpPr>
        <p:sp>
          <p:nvSpPr>
            <p:cNvPr id="99" name="Rectangle: Rounded Corners 98"/>
            <p:cNvSpPr/>
            <p:nvPr/>
          </p:nvSpPr>
          <p:spPr bwMode="auto">
            <a:xfrm>
              <a:off x="519666" y="923209"/>
              <a:ext cx="2736151" cy="436357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9668" y="999409"/>
              <a:ext cx="2753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UAT Environment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63200" y="2631548"/>
            <a:ext cx="2133600" cy="3312052"/>
            <a:chOff x="9675812" y="2631548"/>
            <a:chExt cx="2133600" cy="3312052"/>
          </a:xfrm>
        </p:grpSpPr>
        <p:grpSp>
          <p:nvGrpSpPr>
            <p:cNvPr id="87" name="Group 86"/>
            <p:cNvGrpSpPr/>
            <p:nvPr/>
          </p:nvGrpSpPr>
          <p:grpSpPr>
            <a:xfrm>
              <a:off x="9988051" y="3023616"/>
              <a:ext cx="589969" cy="488883"/>
              <a:chOff x="3373891" y="3152669"/>
              <a:chExt cx="589969" cy="488883"/>
            </a:xfrm>
          </p:grpSpPr>
          <p:sp>
            <p:nvSpPr>
              <p:cNvPr id="97" name="Rounded Rectangle 2"/>
              <p:cNvSpPr/>
              <p:nvPr/>
            </p:nvSpPr>
            <p:spPr bwMode="auto">
              <a:xfrm>
                <a:off x="3373891" y="3152669"/>
                <a:ext cx="527763" cy="488883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06660" y="326272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3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9980612" y="4190542"/>
              <a:ext cx="571023" cy="488883"/>
              <a:chOff x="2124549" y="4321606"/>
              <a:chExt cx="571023" cy="488883"/>
            </a:xfrm>
          </p:grpSpPr>
          <p:sp>
            <p:nvSpPr>
              <p:cNvPr id="95" name="Rounded Rectangle 2"/>
              <p:cNvSpPr/>
              <p:nvPr/>
            </p:nvSpPr>
            <p:spPr bwMode="auto">
              <a:xfrm>
                <a:off x="2124549" y="4321606"/>
                <a:ext cx="527763" cy="488883"/>
              </a:xfrm>
              <a:prstGeom prst="roundRect">
                <a:avLst/>
              </a:prstGeom>
              <a:solidFill>
                <a:srgbClr val="D7E6F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38372" y="4420488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1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9997362" y="5317557"/>
              <a:ext cx="580658" cy="488883"/>
              <a:chOff x="2749220" y="5454717"/>
              <a:chExt cx="580658" cy="488883"/>
            </a:xfrm>
          </p:grpSpPr>
          <p:sp>
            <p:nvSpPr>
              <p:cNvPr id="93" name="Rounded Rectangle 2"/>
              <p:cNvSpPr/>
              <p:nvPr/>
            </p:nvSpPr>
            <p:spPr bwMode="auto">
              <a:xfrm>
                <a:off x="2749220" y="5454717"/>
                <a:ext cx="527763" cy="48888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1436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872678" y="5560189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35"/>
                <a:r>
                  <a:rPr lang="en-US" sz="1400" dirty="0">
                    <a:solidFill>
                      <a:srgbClr val="000000"/>
                    </a:solidFill>
                    <a:latin typeface="Calibri" panose="020F0502020204030204"/>
                  </a:rPr>
                  <a:t>2</a:t>
                </a: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9923062" y="2642616"/>
              <a:ext cx="179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WEB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50494" y="3867686"/>
              <a:ext cx="179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APP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011454" y="5010686"/>
              <a:ext cx="179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DB</a:t>
              </a:r>
            </a:p>
          </p:txBody>
        </p:sp>
        <p:sp>
          <p:nvSpPr>
            <p:cNvPr id="102" name="Rectangle: Rounded Corners 101"/>
            <p:cNvSpPr/>
            <p:nvPr/>
          </p:nvSpPr>
          <p:spPr bwMode="auto">
            <a:xfrm>
              <a:off x="9675812" y="2631548"/>
              <a:ext cx="1187630" cy="3312052"/>
            </a:xfrm>
            <a:prstGeom prst="round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" name="Arrow: Curved Down 17"/>
          <p:cNvSpPr/>
          <p:nvPr/>
        </p:nvSpPr>
        <p:spPr bwMode="auto">
          <a:xfrm>
            <a:off x="5412296" y="1219200"/>
            <a:ext cx="2817304" cy="799514"/>
          </a:xfrm>
          <a:prstGeom prst="curvedDownArrow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Arrow: Curved Down 18"/>
          <p:cNvSpPr/>
          <p:nvPr/>
        </p:nvSpPr>
        <p:spPr bwMode="auto">
          <a:xfrm>
            <a:off x="5514169" y="1090160"/>
            <a:ext cx="5715000" cy="927599"/>
          </a:xfrm>
          <a:prstGeom prst="curvedDownArrow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65621" y="1295400"/>
            <a:ext cx="394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35"/>
            <a:r>
              <a:rPr lang="en-US" b="1" dirty="0">
                <a:solidFill>
                  <a:srgbClr val="000000"/>
                </a:solidFill>
                <a:latin typeface="Calibri" panose="020F0502020204030204"/>
              </a:rPr>
              <a:t>Snapshot Deployment</a:t>
            </a:r>
          </a:p>
        </p:txBody>
      </p:sp>
    </p:spTree>
    <p:extLst>
      <p:ext uri="{BB962C8B-B14F-4D97-AF65-F5344CB8AC3E}">
        <p14:creationId xmlns:p14="http://schemas.microsoft.com/office/powerpoint/2010/main" val="1128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10310670" cy="626468"/>
          </a:xfrm>
        </p:spPr>
        <p:txBody>
          <a:bodyPr>
            <a:normAutofit fontScale="90000"/>
          </a:bodyPr>
          <a:lstStyle/>
          <a:p>
            <a:pPr defTabSz="896900">
              <a:lnSpc>
                <a:spcPct val="90000"/>
              </a:lnSpc>
            </a:pPr>
            <a:r>
              <a:rPr lang="en-US" sz="28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snapshot captures a picture of the application’s current state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56"/>
          <a:stretch/>
        </p:blipFill>
        <p:spPr>
          <a:xfrm>
            <a:off x="457200" y="1768669"/>
            <a:ext cx="6858000" cy="2582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17570" y="3602510"/>
            <a:ext cx="273992" cy="25550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4568" y="3858015"/>
            <a:ext cx="4812833" cy="1937768"/>
            <a:chOff x="1052979" y="3858015"/>
            <a:chExt cx="4812833" cy="1937768"/>
          </a:xfrm>
        </p:grpSpPr>
        <p:cxnSp>
          <p:nvCxnSpPr>
            <p:cNvPr id="13" name="Connector: Elbow 12"/>
            <p:cNvCxnSpPr>
              <a:stCxn id="10" idx="2"/>
              <a:endCxn id="6" idx="1"/>
            </p:cNvCxnSpPr>
            <p:nvPr/>
          </p:nvCxnSpPr>
          <p:spPr bwMode="auto">
            <a:xfrm rot="16200000" flipH="1">
              <a:off x="659648" y="4251346"/>
              <a:ext cx="1149029" cy="362368"/>
            </a:xfrm>
            <a:prstGeom prst="bentConnector2">
              <a:avLst/>
            </a:prstGeom>
            <a:solidFill>
              <a:srgbClr val="FDFDF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346" y="4218306"/>
              <a:ext cx="4450466" cy="15774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5867401" y="3858015"/>
            <a:ext cx="5981201" cy="2440070"/>
            <a:chOff x="5865812" y="3858015"/>
            <a:chExt cx="5981201" cy="24400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t="5500"/>
            <a:stretch/>
          </p:blipFill>
          <p:spPr>
            <a:xfrm>
              <a:off x="6475412" y="3858015"/>
              <a:ext cx="5371601" cy="24400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Arrow: Right 13"/>
            <p:cNvSpPr/>
            <p:nvPr/>
          </p:nvSpPr>
          <p:spPr bwMode="auto">
            <a:xfrm>
              <a:off x="5865812" y="4800600"/>
              <a:ext cx="685800" cy="304800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3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8710470" cy="626468"/>
          </a:xfrm>
        </p:spPr>
        <p:txBody>
          <a:bodyPr>
            <a:normAutofit/>
          </a:bodyPr>
          <a:lstStyle/>
          <a:p>
            <a:pPr defTabSz="896900">
              <a:lnSpc>
                <a:spcPct val="90000"/>
              </a:lnSpc>
            </a:pPr>
            <a:r>
              <a:rPr lang="en-US" sz="28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Previewing deployments for impact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94"/>
          <a:stretch/>
        </p:blipFill>
        <p:spPr>
          <a:xfrm>
            <a:off x="381001" y="1295401"/>
            <a:ext cx="5562923" cy="447390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29680" y="4744465"/>
            <a:ext cx="4641298" cy="1176986"/>
            <a:chOff x="728092" y="4744465"/>
            <a:chExt cx="4641298" cy="11769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2779" y="4744465"/>
              <a:ext cx="2716611" cy="11769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 bwMode="auto">
            <a:xfrm>
              <a:off x="728092" y="4942794"/>
              <a:ext cx="273992" cy="255507"/>
            </a:xfrm>
            <a:prstGeom prst="rect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Connector: Elbow 9"/>
            <p:cNvCxnSpPr>
              <a:stCxn id="8" idx="2"/>
              <a:endCxn id="6" idx="1"/>
            </p:cNvCxnSpPr>
            <p:nvPr/>
          </p:nvCxnSpPr>
          <p:spPr bwMode="auto">
            <a:xfrm rot="16200000" flipH="1">
              <a:off x="1691605" y="4371783"/>
              <a:ext cx="134657" cy="1787691"/>
            </a:xfrm>
            <a:prstGeom prst="bentConnector2">
              <a:avLst/>
            </a:prstGeom>
            <a:solidFill>
              <a:srgbClr val="FDFDF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5370977" y="2133600"/>
            <a:ext cx="6590946" cy="4114800"/>
            <a:chOff x="5369389" y="2133600"/>
            <a:chExt cx="6590946" cy="4114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t="4655"/>
            <a:stretch/>
          </p:blipFill>
          <p:spPr>
            <a:xfrm>
              <a:off x="6135018" y="2133600"/>
              <a:ext cx="5825317" cy="411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Arrow: Right 10"/>
            <p:cNvSpPr/>
            <p:nvPr/>
          </p:nvSpPr>
          <p:spPr bwMode="auto">
            <a:xfrm>
              <a:off x="5369389" y="5198299"/>
              <a:ext cx="921625" cy="287057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7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10082070" cy="626468"/>
          </a:xfrm>
        </p:spPr>
        <p:txBody>
          <a:bodyPr>
            <a:normAutofit fontScale="90000"/>
          </a:bodyPr>
          <a:lstStyle/>
          <a:p>
            <a:pPr defTabSz="896900">
              <a:lnSpc>
                <a:spcPct val="90000"/>
              </a:lnSpc>
            </a:pPr>
            <a:r>
              <a:rPr lang="en-US" sz="28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Deploying a snapshot deploys the components in the snapshot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607"/>
          <a:stretch/>
        </p:blipFill>
        <p:spPr>
          <a:xfrm>
            <a:off x="457200" y="1524000"/>
            <a:ext cx="7475868" cy="3231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18391" y="3859061"/>
            <a:ext cx="273992" cy="25550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5387" y="3352801"/>
            <a:ext cx="8624313" cy="2507197"/>
            <a:chOff x="853798" y="3352800"/>
            <a:chExt cx="8624313" cy="25071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6612" y="3352800"/>
              <a:ext cx="4831499" cy="25071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8" name="Connector: Elbow 7"/>
            <p:cNvCxnSpPr>
              <a:cxnSpLocks/>
              <a:stCxn id="7" idx="2"/>
              <a:endCxn id="6" idx="1"/>
            </p:cNvCxnSpPr>
            <p:nvPr/>
          </p:nvCxnSpPr>
          <p:spPr bwMode="auto">
            <a:xfrm rot="16200000" flipH="1">
              <a:off x="2504289" y="2464076"/>
              <a:ext cx="491832" cy="3792813"/>
            </a:xfrm>
            <a:prstGeom prst="bentConnector2">
              <a:avLst/>
            </a:prstGeom>
            <a:solidFill>
              <a:srgbClr val="FDFDF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8"/>
          <p:cNvSpPr/>
          <p:nvPr/>
        </p:nvSpPr>
        <p:spPr bwMode="auto">
          <a:xfrm>
            <a:off x="6549102" y="4103278"/>
            <a:ext cx="2269108" cy="186501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42347" y="4603217"/>
            <a:ext cx="2289292" cy="202049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1436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9167670" cy="626468"/>
          </a:xfrm>
        </p:spPr>
        <p:txBody>
          <a:bodyPr>
            <a:normAutofit/>
          </a:bodyPr>
          <a:lstStyle/>
          <a:p>
            <a:pPr defTabSz="896900">
              <a:lnSpc>
                <a:spcPct val="90000"/>
              </a:lnSpc>
            </a:pPr>
            <a:r>
              <a:rPr lang="en-US" sz="28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and component processes are the same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82"/>
          <a:stretch/>
        </p:blipFill>
        <p:spPr>
          <a:xfrm>
            <a:off x="4343400" y="1447800"/>
            <a:ext cx="7543800" cy="49171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47800" y="3810000"/>
            <a:ext cx="2971800" cy="2514600"/>
            <a:chOff x="1446212" y="3810000"/>
            <a:chExt cx="2971800" cy="2514600"/>
          </a:xfrm>
        </p:grpSpPr>
        <p:sp>
          <p:nvSpPr>
            <p:cNvPr id="3" name="Left Brace 2"/>
            <p:cNvSpPr/>
            <p:nvPr/>
          </p:nvSpPr>
          <p:spPr bwMode="auto">
            <a:xfrm>
              <a:off x="3503612" y="3810000"/>
              <a:ext cx="914400" cy="251460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46212" y="4651801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Same steps from the application and component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9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0" y="36427"/>
            <a:ext cx="8558070" cy="626468"/>
          </a:xfrm>
        </p:spPr>
        <p:txBody>
          <a:bodyPr>
            <a:normAutofit fontScale="90000"/>
          </a:bodyPr>
          <a:lstStyle/>
          <a:p>
            <a:pPr defTabSz="896900">
              <a:lnSpc>
                <a:spcPct val="90000"/>
              </a:lnSpc>
            </a:pPr>
            <a:r>
              <a:rPr lang="en-US" sz="2800" b="1" dirty="0">
                <a:solidFill>
                  <a:srgbClr val="006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inventory is updated after running the snapshot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57"/>
          <a:stretch/>
        </p:blipFill>
        <p:spPr>
          <a:xfrm>
            <a:off x="3352801" y="1447801"/>
            <a:ext cx="5959165" cy="46742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" y="3124200"/>
            <a:ext cx="3276600" cy="1371600"/>
            <a:chOff x="74612" y="3124200"/>
            <a:chExt cx="3276600" cy="1371600"/>
          </a:xfrm>
        </p:grpSpPr>
        <p:sp>
          <p:nvSpPr>
            <p:cNvPr id="3" name="Left Brace 2"/>
            <p:cNvSpPr/>
            <p:nvPr/>
          </p:nvSpPr>
          <p:spPr bwMode="auto">
            <a:xfrm>
              <a:off x="2741612" y="3124200"/>
              <a:ext cx="609600" cy="137160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612" y="3360003"/>
              <a:ext cx="28640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Snapshot created from components and processes in the SIT environment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4648200"/>
            <a:ext cx="2667000" cy="1371600"/>
            <a:chOff x="684212" y="4648200"/>
            <a:chExt cx="2667000" cy="1371600"/>
          </a:xfrm>
        </p:grpSpPr>
        <p:sp>
          <p:nvSpPr>
            <p:cNvPr id="7" name="Left Brace 6"/>
            <p:cNvSpPr/>
            <p:nvPr/>
          </p:nvSpPr>
          <p:spPr bwMode="auto">
            <a:xfrm>
              <a:off x="2741612" y="4648200"/>
              <a:ext cx="609600" cy="137160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4363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4212" y="4977825"/>
              <a:ext cx="2254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35"/>
              <a:r>
                <a:rPr lang="en-US" sz="1600" dirty="0">
                  <a:solidFill>
                    <a:srgbClr val="000000"/>
                  </a:solidFill>
                  <a:latin typeface="Calibri" panose="020F0502020204030204"/>
                </a:rPr>
                <a:t>Snapshot deployed to UAT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4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CL Software (Dark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Metadata/metadata.xml><?xml version="1.0" encoding="utf-8"?>
<metadata xmlns:m="http://www.titus.com/ns/hcl" id="2caf3c80-285f-470d-a4d2-493d8deb8b42">
  <m:HCLClassification value="HCL_Cla5s_C0nf1dent1al">
    <alt>HCLClassification=HCL_Cla5s_C0nf1dent1al</alt>
  </m:HCLClassification>
</metadata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0899C1879424C971D457B81F75BDD" ma:contentTypeVersion="13" ma:contentTypeDescription="Create a new document." ma:contentTypeScope="" ma:versionID="5817f7db6ca574c5d2740c200e0fe1ae">
  <xsd:schema xmlns:xsd="http://www.w3.org/2001/XMLSchema" xmlns:xs="http://www.w3.org/2001/XMLSchema" xmlns:p="http://schemas.microsoft.com/office/2006/metadata/properties" xmlns:ns2="95de2b52-a033-41bc-8e79-11368e9c542d" xmlns:ns3="c936785c-3207-4d7a-8b5b-15d74cf33123" targetNamespace="http://schemas.microsoft.com/office/2006/metadata/properties" ma:root="true" ma:fieldsID="8b8f604680a4553b575b7952fd1165ed" ns2:_="" ns3:_="">
    <xsd:import namespace="95de2b52-a033-41bc-8e79-11368e9c542d"/>
    <xsd:import namespace="c936785c-3207-4d7a-8b5b-15d74cf33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e2b52-a033-41bc-8e79-11368e9c5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6785c-3207-4d7a-8b5b-15d74cf331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193CF0-0430-4BCB-8EBE-36AB1395AAC2}"/>
</file>

<file path=customXml/itemProps2.xml><?xml version="1.0" encoding="utf-8"?>
<ds:datastoreItem xmlns:ds="http://schemas.openxmlformats.org/officeDocument/2006/customXml" ds:itemID="{1BE7395F-002E-447F-ADBA-F61A7D058A9E}"/>
</file>

<file path=customXml/itemProps3.xml><?xml version="1.0" encoding="utf-8"?>
<ds:datastoreItem xmlns:ds="http://schemas.openxmlformats.org/officeDocument/2006/customXml" ds:itemID="{3B989EBA-9013-4679-939D-EE607BFADD0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609</Words>
  <Application>Microsoft Office PowerPoint</Application>
  <PresentationFormat>Widescreen</PresentationFormat>
  <Paragraphs>124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Gotham Book</vt:lpstr>
      <vt:lpstr>Gotham Light</vt:lpstr>
      <vt:lpstr>Gotham Medium</vt:lpstr>
      <vt:lpstr>Helvetica</vt:lpstr>
      <vt:lpstr>Wingdings</vt:lpstr>
      <vt:lpstr>Office Theme</vt:lpstr>
      <vt:lpstr>1_Office Theme</vt:lpstr>
      <vt:lpstr>HCL Software (Dark Blue Theme)</vt:lpstr>
      <vt:lpstr>Snapshots / Release Sets promote tested versions ….</vt:lpstr>
      <vt:lpstr>A snapshot is collection of specific versions of components and processes</vt:lpstr>
      <vt:lpstr>Snapshots ensure consistent deployments from one environment to another </vt:lpstr>
      <vt:lpstr>A snapshot captures a picture of the application’s current state</vt:lpstr>
      <vt:lpstr>Previewing deployments for impact analysis</vt:lpstr>
      <vt:lpstr>Deploying a snapshot deploys the components in the snapshot</vt:lpstr>
      <vt:lpstr>Application and component processes are the same</vt:lpstr>
      <vt:lpstr>The inventory is updated after running the snapshot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Snapshots / Release Sets promote tested versions ….</dc:title>
  <dc:creator>Srinivasarao Jalasutram</dc:creator>
  <cp:lastModifiedBy>Srinivasarao Jalasutram</cp:lastModifiedBy>
  <cp:revision>8</cp:revision>
  <dcterms:created xsi:type="dcterms:W3CDTF">2022-03-30T09:08:43Z</dcterms:created>
  <dcterms:modified xsi:type="dcterms:W3CDTF">2022-06-26T16:27:28Z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0x0101005990899C1879424C971D457B81F75BDD</vt:lpwstr>
  </property>
  <property fmtid="{D5CDD505-2E9C-101B-9397-08002B2CF9AE}" pid="3" name="HCLClassification">
    <vt:lpwstr>HCL_Cla5s_C0nf1dent1al</vt:lpwstr>
  </property>
  <property fmtid="{D5CDD505-2E9C-101B-9397-08002B2CF9AE}" pid="4" name="TitusGUID">
    <vt:lpwstr>2caf3c80-285f-470d-a4d2-493d8deb8b42</vt:lpwstr>
  </property>
</Properties>
</file>